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ags/tag4.xml" ContentType="application/vnd.openxmlformats-officedocument.presentationml.tags+xml"/>
  <Override PartName="/ppt/notesSlides/notesSlide76.xml" ContentType="application/vnd.openxmlformats-officedocument.presentationml.notesSlide+xml"/>
  <Override PartName="/ppt/tags/tag5.xml" ContentType="application/vnd.openxmlformats-officedocument.presentationml.tags+xml"/>
  <Override PartName="/ppt/notesSlides/notesSlide77.xml" ContentType="application/vnd.openxmlformats-officedocument.presentationml.notesSlide+xml"/>
  <Override PartName="/ppt/tags/tag6.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1"/>
    <p:sldMasterId id="2147483706" r:id="rId2"/>
  </p:sldMasterIdLst>
  <p:notesMasterIdLst>
    <p:notesMasterId r:id="rId82"/>
  </p:notesMasterIdLst>
  <p:handoutMasterIdLst>
    <p:handoutMasterId r:id="rId83"/>
  </p:handoutMasterIdLst>
  <p:sldIdLst>
    <p:sldId id="259" r:id="rId3"/>
    <p:sldId id="301" r:id="rId4"/>
    <p:sldId id="302" r:id="rId5"/>
    <p:sldId id="303" r:id="rId6"/>
    <p:sldId id="354" r:id="rId7"/>
    <p:sldId id="304" r:id="rId8"/>
    <p:sldId id="305" r:id="rId9"/>
    <p:sldId id="306" r:id="rId10"/>
    <p:sldId id="307" r:id="rId11"/>
    <p:sldId id="311" r:id="rId12"/>
    <p:sldId id="308" r:id="rId13"/>
    <p:sldId id="309" r:id="rId14"/>
    <p:sldId id="312" r:id="rId15"/>
    <p:sldId id="313" r:id="rId16"/>
    <p:sldId id="322" r:id="rId17"/>
    <p:sldId id="323" r:id="rId18"/>
    <p:sldId id="310" r:id="rId19"/>
    <p:sldId id="314" r:id="rId20"/>
    <p:sldId id="315" r:id="rId21"/>
    <p:sldId id="336" r:id="rId22"/>
    <p:sldId id="271" r:id="rId23"/>
    <p:sldId id="272" r:id="rId24"/>
    <p:sldId id="273" r:id="rId25"/>
    <p:sldId id="274" r:id="rId26"/>
    <p:sldId id="275" r:id="rId27"/>
    <p:sldId id="276" r:id="rId28"/>
    <p:sldId id="277" r:id="rId29"/>
    <p:sldId id="278" r:id="rId30"/>
    <p:sldId id="279" r:id="rId31"/>
    <p:sldId id="280" r:id="rId32"/>
    <p:sldId id="281" r:id="rId33"/>
    <p:sldId id="318" r:id="rId34"/>
    <p:sldId id="320" r:id="rId35"/>
    <p:sldId id="325" r:id="rId36"/>
    <p:sldId id="321" r:id="rId37"/>
    <p:sldId id="324" r:id="rId38"/>
    <p:sldId id="326" r:id="rId39"/>
    <p:sldId id="327" r:id="rId40"/>
    <p:sldId id="328" r:id="rId41"/>
    <p:sldId id="329" r:id="rId42"/>
    <p:sldId id="330" r:id="rId43"/>
    <p:sldId id="331" r:id="rId44"/>
    <p:sldId id="332" r:id="rId45"/>
    <p:sldId id="334" r:id="rId46"/>
    <p:sldId id="297" r:id="rId47"/>
    <p:sldId id="337" r:id="rId48"/>
    <p:sldId id="283" r:id="rId49"/>
    <p:sldId id="298" r:id="rId50"/>
    <p:sldId id="296" r:id="rId51"/>
    <p:sldId id="299" r:id="rId52"/>
    <p:sldId id="284" r:id="rId53"/>
    <p:sldId id="338" r:id="rId54"/>
    <p:sldId id="339" r:id="rId55"/>
    <p:sldId id="340" r:id="rId56"/>
    <p:sldId id="341" r:id="rId57"/>
    <p:sldId id="342" r:id="rId58"/>
    <p:sldId id="335" r:id="rId59"/>
    <p:sldId id="282" r:id="rId60"/>
    <p:sldId id="289" r:id="rId61"/>
    <p:sldId id="290" r:id="rId62"/>
    <p:sldId id="291" r:id="rId63"/>
    <p:sldId id="292" r:id="rId64"/>
    <p:sldId id="293" r:id="rId65"/>
    <p:sldId id="294" r:id="rId66"/>
    <p:sldId id="295" r:id="rId67"/>
    <p:sldId id="345" r:id="rId68"/>
    <p:sldId id="353" r:id="rId69"/>
    <p:sldId id="346" r:id="rId70"/>
    <p:sldId id="347" r:id="rId71"/>
    <p:sldId id="285" r:id="rId72"/>
    <p:sldId id="286" r:id="rId73"/>
    <p:sldId id="300" r:id="rId74"/>
    <p:sldId id="356" r:id="rId75"/>
    <p:sldId id="357" r:id="rId76"/>
    <p:sldId id="358" r:id="rId77"/>
    <p:sldId id="355" r:id="rId78"/>
    <p:sldId id="350" r:id="rId79"/>
    <p:sldId id="351" r:id="rId80"/>
    <p:sldId id="352" r:id="rId8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54CC"/>
    <a:srgbClr val="69D8FF"/>
    <a:srgbClr val="B4FC8C"/>
    <a:srgbClr val="C6E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8" autoAdjust="0"/>
    <p:restoredTop sz="84200" autoAdjust="0"/>
  </p:normalViewPr>
  <p:slideViewPr>
    <p:cSldViewPr>
      <p:cViewPr varScale="1">
        <p:scale>
          <a:sx n="75" d="100"/>
          <a:sy n="75" d="100"/>
        </p:scale>
        <p:origin x="53" y="11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131" d="100"/>
          <a:sy n="131" d="100"/>
        </p:scale>
        <p:origin x="-1694"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r>
              <a:rPr lang="en-US" dirty="0"/>
              <a:t>ICC 500 Storm Shelter Standard</a:t>
            </a: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551464C3-C6EF-420D-9A67-A0A6404AEEF6}" type="datetimeFigureOut">
              <a:rPr lang="en-US"/>
              <a:pPr>
                <a:defRPr/>
              </a:pPr>
              <a:t>4/25/2019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r>
              <a:rPr lang="en-US" dirty="0"/>
              <a:t>Copyright 2018 International Code Council</a:t>
            </a: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3E99E935-4DEB-4417-A9C0-EF0AE6249C8F}" type="slidenum">
              <a:rPr lang="en-US"/>
              <a:pPr>
                <a:defRPr/>
              </a:pPr>
              <a:t>‹#›</a:t>
            </a:fld>
            <a:endParaRPr lang="en-US"/>
          </a:p>
        </p:txBody>
      </p:sp>
    </p:spTree>
    <p:extLst>
      <p:ext uri="{BB962C8B-B14F-4D97-AF65-F5344CB8AC3E}">
        <p14:creationId xmlns:p14="http://schemas.microsoft.com/office/powerpoint/2010/main" val="16654412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r>
              <a:rPr lang="en-US"/>
              <a:t>2012 Slide Template</a:t>
            </a: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917EE758-E0D9-4D7E-8DC1-6E877DB16A6F}" type="datetimeFigureOut">
              <a:rPr lang="en-US"/>
              <a:pPr>
                <a:defRPr/>
              </a:pPr>
              <a:t>4/25/2019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r>
              <a:rPr lang="en-US"/>
              <a:t>Copyright 2011 International Code Council</a:t>
            </a: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9CEE1C1D-C079-41DA-9B81-E19319B16414}" type="slidenum">
              <a:rPr lang="en-US"/>
              <a:pPr>
                <a:defRPr/>
              </a:pPr>
              <a:t>‹#›</a:t>
            </a:fld>
            <a:endParaRPr lang="en-US" dirty="0"/>
          </a:p>
        </p:txBody>
      </p:sp>
    </p:spTree>
    <p:extLst>
      <p:ext uri="{BB962C8B-B14F-4D97-AF65-F5344CB8AC3E}">
        <p14:creationId xmlns:p14="http://schemas.microsoft.com/office/powerpoint/2010/main" val="3356982236"/>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73FC09-028F-4853-A8CB-8680C3C94A68}" type="slidenum">
              <a:rPr lang="en-US" smtClean="0"/>
              <a:pPr fontAlgn="base">
                <a:spcBef>
                  <a:spcPct val="0"/>
                </a:spcBef>
                <a:spcAft>
                  <a:spcPct val="0"/>
                </a:spcAft>
                <a:defRPr/>
              </a:pPr>
              <a:t>1</a:t>
            </a:fld>
            <a:endParaRPr lang="en-US"/>
          </a:p>
        </p:txBody>
      </p:sp>
      <p:sp>
        <p:nvSpPr>
          <p:cNvPr id="4813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158F3AA-798C-4A59-AA26-3869B418FAD1}" type="datetime1">
              <a:rPr lang="en-US" smtClean="0"/>
              <a:pPr fontAlgn="base">
                <a:spcBef>
                  <a:spcPct val="0"/>
                </a:spcBef>
                <a:spcAft>
                  <a:spcPct val="0"/>
                </a:spcAft>
                <a:defRPr/>
              </a:pPr>
              <a:t>4/25/2019</a:t>
            </a:fld>
            <a:endParaRPr lang="en-US"/>
          </a:p>
        </p:txBody>
      </p:sp>
      <p:sp>
        <p:nvSpPr>
          <p:cNvPr id="4813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Copyright 2011 International Code Council</a:t>
            </a:r>
          </a:p>
        </p:txBody>
      </p:sp>
      <p:sp>
        <p:nvSpPr>
          <p:cNvPr id="48135"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2012 Slide Template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9EF9B1AA-697C-458D-8E55-AE7C0CB1EAEC}"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10</a:t>
            </a:fld>
            <a:endParaRPr lang="en-US" dirty="0"/>
          </a:p>
        </p:txBody>
      </p:sp>
    </p:spTree>
    <p:extLst>
      <p:ext uri="{BB962C8B-B14F-4D97-AF65-F5344CB8AC3E}">
        <p14:creationId xmlns:p14="http://schemas.microsoft.com/office/powerpoint/2010/main" val="2091793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5088071C-9882-4F89-AC2E-000E518DACBC}"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11</a:t>
            </a:fld>
            <a:endParaRPr lang="en-US" dirty="0"/>
          </a:p>
        </p:txBody>
      </p:sp>
    </p:spTree>
    <p:extLst>
      <p:ext uri="{BB962C8B-B14F-4D97-AF65-F5344CB8AC3E}">
        <p14:creationId xmlns:p14="http://schemas.microsoft.com/office/powerpoint/2010/main" val="2960556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AC8354E8-33ED-46AF-BDF2-DF688B4C4A59}"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12</a:t>
            </a:fld>
            <a:endParaRPr lang="en-US" dirty="0"/>
          </a:p>
        </p:txBody>
      </p:sp>
    </p:spTree>
    <p:extLst>
      <p:ext uri="{BB962C8B-B14F-4D97-AF65-F5344CB8AC3E}">
        <p14:creationId xmlns:p14="http://schemas.microsoft.com/office/powerpoint/2010/main" val="2363135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CC210D2C-5D54-4707-93BA-35B002531D43}"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13</a:t>
            </a:fld>
            <a:endParaRPr lang="en-US" dirty="0"/>
          </a:p>
        </p:txBody>
      </p:sp>
    </p:spTree>
    <p:extLst>
      <p:ext uri="{BB962C8B-B14F-4D97-AF65-F5344CB8AC3E}">
        <p14:creationId xmlns:p14="http://schemas.microsoft.com/office/powerpoint/2010/main" val="1767098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807CEDDD-8CD6-4026-A63A-23F47FEC8449}"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14</a:t>
            </a:fld>
            <a:endParaRPr lang="en-US" dirty="0"/>
          </a:p>
        </p:txBody>
      </p:sp>
    </p:spTree>
    <p:extLst>
      <p:ext uri="{BB962C8B-B14F-4D97-AF65-F5344CB8AC3E}">
        <p14:creationId xmlns:p14="http://schemas.microsoft.com/office/powerpoint/2010/main" val="354585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Emergency shelter is for</a:t>
            </a:r>
            <a:r>
              <a:rPr lang="en-US" baseline="0" dirty="0"/>
              <a:t> housing during or after an event.</a:t>
            </a:r>
            <a:endParaRPr lang="en-US" dirty="0"/>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9906C26A-E554-48E0-BCF1-34212839BCEB}"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15</a:t>
            </a:fld>
            <a:endParaRPr lang="en-US" dirty="0"/>
          </a:p>
        </p:txBody>
      </p:sp>
    </p:spTree>
    <p:extLst>
      <p:ext uri="{BB962C8B-B14F-4D97-AF65-F5344CB8AC3E}">
        <p14:creationId xmlns:p14="http://schemas.microsoft.com/office/powerpoint/2010/main" val="2738423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a:t>
            </a:r>
            <a:r>
              <a:rPr lang="en-US" baseline="0" dirty="0"/>
              <a:t> category does not have to go up if the tornado shelter is within another </a:t>
            </a:r>
            <a:r>
              <a:rPr lang="en-US" baseline="0" dirty="0" err="1"/>
              <a:t>buildng</a:t>
            </a:r>
            <a:endParaRPr lang="en-US" dirty="0"/>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6BA9ED30-ACD9-4EE6-8CD9-F1184B433CAB}"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16</a:t>
            </a:fld>
            <a:endParaRPr lang="en-US" dirty="0"/>
          </a:p>
        </p:txBody>
      </p:sp>
    </p:spTree>
    <p:extLst>
      <p:ext uri="{BB962C8B-B14F-4D97-AF65-F5344CB8AC3E}">
        <p14:creationId xmlns:p14="http://schemas.microsoft.com/office/powerpoint/2010/main" val="4221981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build a residential hurricane</a:t>
            </a:r>
            <a:r>
              <a:rPr lang="en-US" baseline="0" dirty="0"/>
              <a:t> or </a:t>
            </a:r>
            <a:r>
              <a:rPr lang="en-US" dirty="0"/>
              <a:t>tornado shelter, regardless of</a:t>
            </a:r>
            <a:r>
              <a:rPr lang="en-US" baseline="0" dirty="0"/>
              <a:t> what you call it, it has to comply with ICC 500.</a:t>
            </a:r>
            <a:endParaRPr lang="en-US" dirty="0"/>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29A844C3-7F82-4A45-93A7-4D009C256A6F}"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17</a:t>
            </a:fld>
            <a:endParaRPr lang="en-US" dirty="0"/>
          </a:p>
        </p:txBody>
      </p:sp>
    </p:spTree>
    <p:extLst>
      <p:ext uri="{BB962C8B-B14F-4D97-AF65-F5344CB8AC3E}">
        <p14:creationId xmlns:p14="http://schemas.microsoft.com/office/powerpoint/2010/main" val="3658443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DC1DCBC3-3CF4-4855-8A49-3219828EEF86}"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18</a:t>
            </a:fld>
            <a:endParaRPr lang="en-US" dirty="0"/>
          </a:p>
        </p:txBody>
      </p:sp>
    </p:spTree>
    <p:extLst>
      <p:ext uri="{BB962C8B-B14F-4D97-AF65-F5344CB8AC3E}">
        <p14:creationId xmlns:p14="http://schemas.microsoft.com/office/powerpoint/2010/main" val="3649462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DAE64EF5-BFB4-4EF6-9FDE-A62EC09E0FC9}"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19</a:t>
            </a:fld>
            <a:endParaRPr lang="en-US" dirty="0"/>
          </a:p>
        </p:txBody>
      </p:sp>
    </p:spTree>
    <p:extLst>
      <p:ext uri="{BB962C8B-B14F-4D97-AF65-F5344CB8AC3E}">
        <p14:creationId xmlns:p14="http://schemas.microsoft.com/office/powerpoint/2010/main" val="1926982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6B96027F-2E75-484F-BBFE-1D7A88F7DED0}"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20</a:t>
            </a:fld>
            <a:endParaRPr lang="en-US" dirty="0"/>
          </a:p>
        </p:txBody>
      </p:sp>
    </p:spTree>
    <p:extLst>
      <p:ext uri="{BB962C8B-B14F-4D97-AF65-F5344CB8AC3E}">
        <p14:creationId xmlns:p14="http://schemas.microsoft.com/office/powerpoint/2010/main" val="1404282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First a brief discussion on the differences between the types of storms, and then provide an overview of how these hazards are addressed in the standard.</a:t>
            </a:r>
          </a:p>
          <a:p>
            <a:endParaRPr lang="en-US" dirty="0"/>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E698F0D4-E859-4725-B5B8-BA76682BA438}" type="datetime1">
              <a:rPr lang="en-US" smtClean="0"/>
              <a:pPr>
                <a:defRPr/>
              </a:pPr>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21</a:t>
            </a:fld>
            <a:endParaRPr lang="en-US" dirty="0"/>
          </a:p>
        </p:txBody>
      </p:sp>
    </p:spTree>
    <p:extLst>
      <p:ext uri="{BB962C8B-B14F-4D97-AF65-F5344CB8AC3E}">
        <p14:creationId xmlns:p14="http://schemas.microsoft.com/office/powerpoint/2010/main" val="3820859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68FCDB8F-A839-456C-8919-B7B8F01837F5}"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22</a:t>
            </a:fld>
            <a:endParaRPr lang="en-US" dirty="0"/>
          </a:p>
        </p:txBody>
      </p:sp>
    </p:spTree>
    <p:extLst>
      <p:ext uri="{BB962C8B-B14F-4D97-AF65-F5344CB8AC3E}">
        <p14:creationId xmlns:p14="http://schemas.microsoft.com/office/powerpoint/2010/main" val="2244903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4783BD94-976B-45B5-9B92-30F117E158C0}"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23</a:t>
            </a:fld>
            <a:endParaRPr lang="en-US" dirty="0"/>
          </a:p>
        </p:txBody>
      </p:sp>
    </p:spTree>
    <p:extLst>
      <p:ext uri="{BB962C8B-B14F-4D97-AF65-F5344CB8AC3E}">
        <p14:creationId xmlns:p14="http://schemas.microsoft.com/office/powerpoint/2010/main" val="2055931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Hurricane records: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Largest:</a:t>
            </a:r>
            <a:r>
              <a:rPr lang="en-US" sz="1200" kern="1200" dirty="0">
                <a:solidFill>
                  <a:schemeClr val="tx1"/>
                </a:solidFill>
                <a:effectLst/>
                <a:latin typeface="+mn-lt"/>
                <a:ea typeface="+mn-ea"/>
                <a:cs typeface="+mn-cs"/>
              </a:rPr>
              <a:t>  Igor, 2010, 902 miles in diameter</a:t>
            </a:r>
          </a:p>
          <a:p>
            <a:r>
              <a:rPr lang="en-US" sz="1200" b="1" kern="1200" dirty="0">
                <a:solidFill>
                  <a:schemeClr val="tx1"/>
                </a:solidFill>
                <a:effectLst/>
                <a:latin typeface="+mn-lt"/>
                <a:ea typeface="+mn-ea"/>
                <a:cs typeface="+mn-cs"/>
              </a:rPr>
              <a:t>Longest duration:</a:t>
            </a:r>
            <a:r>
              <a:rPr lang="en-US" sz="1200" kern="1200" dirty="0">
                <a:solidFill>
                  <a:schemeClr val="tx1"/>
                </a:solidFill>
                <a:effectLst/>
                <a:latin typeface="+mn-lt"/>
                <a:ea typeface="+mn-ea"/>
                <a:cs typeface="+mn-cs"/>
              </a:rPr>
              <a:t>  Ginger in 1971 and San </a:t>
            </a:r>
            <a:r>
              <a:rPr lang="en-US" sz="1200" kern="1200" dirty="0" err="1">
                <a:solidFill>
                  <a:schemeClr val="tx1"/>
                </a:solidFill>
                <a:effectLst/>
                <a:latin typeface="+mn-lt"/>
                <a:ea typeface="+mn-ea"/>
                <a:cs typeface="+mn-cs"/>
              </a:rPr>
              <a:t>Ciriaco</a:t>
            </a:r>
            <a:r>
              <a:rPr lang="en-US" sz="1200" kern="1200" dirty="0">
                <a:solidFill>
                  <a:schemeClr val="tx1"/>
                </a:solidFill>
                <a:effectLst/>
                <a:latin typeface="+mn-lt"/>
                <a:ea typeface="+mn-ea"/>
                <a:cs typeface="+mn-cs"/>
              </a:rPr>
              <a:t> in 1899 lasted 28 days</a:t>
            </a:r>
          </a:p>
          <a:p>
            <a:r>
              <a:rPr lang="en-US" sz="1200" b="1" kern="1200" dirty="0">
                <a:solidFill>
                  <a:schemeClr val="tx1"/>
                </a:solidFill>
                <a:effectLst/>
                <a:latin typeface="+mn-lt"/>
                <a:ea typeface="+mn-ea"/>
                <a:cs typeface="+mn-cs"/>
              </a:rPr>
              <a:t>Hurricane with tornadoes:</a:t>
            </a:r>
            <a:r>
              <a:rPr lang="en-US" sz="1200" kern="1200" dirty="0">
                <a:solidFill>
                  <a:schemeClr val="tx1"/>
                </a:solidFill>
                <a:effectLst/>
                <a:latin typeface="+mn-lt"/>
                <a:ea typeface="+mn-ea"/>
                <a:cs typeface="+mn-cs"/>
              </a:rPr>
              <a:t>  Ivan, 2004 with 117 tornadoes </a:t>
            </a:r>
          </a:p>
          <a:p>
            <a:r>
              <a:rPr lang="en-US" sz="1200" b="1" kern="1200" dirty="0">
                <a:solidFill>
                  <a:schemeClr val="tx1"/>
                </a:solidFill>
                <a:effectLst/>
                <a:latin typeface="+mn-lt"/>
                <a:ea typeface="+mn-ea"/>
                <a:cs typeface="+mn-cs"/>
              </a:rPr>
              <a:t>Costliest:</a:t>
            </a:r>
            <a:r>
              <a:rPr lang="en-US" sz="1200" kern="1200" dirty="0">
                <a:solidFill>
                  <a:schemeClr val="tx1"/>
                </a:solidFill>
                <a:effectLst/>
                <a:latin typeface="+mn-lt"/>
                <a:ea typeface="+mn-ea"/>
                <a:cs typeface="+mn-cs"/>
              </a:rPr>
              <a:t>  Katrina, 2005, $81.2 billion in damages</a:t>
            </a:r>
          </a:p>
          <a:p>
            <a:endParaRPr lang="en-US" dirty="0"/>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9C08E266-CD82-4C15-B90C-1BB7258FB8BE}" type="datetime1">
              <a:rPr lang="en-US" smtClean="0"/>
              <a:pPr>
                <a:defRPr/>
              </a:pPr>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24</a:t>
            </a:fld>
            <a:endParaRPr lang="en-US" dirty="0"/>
          </a:p>
        </p:txBody>
      </p:sp>
    </p:spTree>
    <p:extLst>
      <p:ext uri="{BB962C8B-B14F-4D97-AF65-F5344CB8AC3E}">
        <p14:creationId xmlns:p14="http://schemas.microsoft.com/office/powerpoint/2010/main" val="2979175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092E606F-3E9D-4318-B77A-B8056E6935BF}"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25</a:t>
            </a:fld>
            <a:endParaRPr lang="en-US" dirty="0"/>
          </a:p>
        </p:txBody>
      </p:sp>
    </p:spTree>
    <p:extLst>
      <p:ext uri="{BB962C8B-B14F-4D97-AF65-F5344CB8AC3E}">
        <p14:creationId xmlns:p14="http://schemas.microsoft.com/office/powerpoint/2010/main" val="3500877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 are the colors necessary to indicate F0, F1, F2, </a:t>
            </a:r>
            <a:r>
              <a:rPr lang="en-US" dirty="0" err="1"/>
              <a:t>etc</a:t>
            </a:r>
            <a:r>
              <a:rPr lang="en-US" dirty="0"/>
              <a:t>? I can put them in.</a:t>
            </a:r>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58AF1539-CA04-472D-A0CA-21143B819847}" type="datetime1">
              <a:rPr lang="en-US" smtClean="0"/>
              <a:pPr>
                <a:defRPr/>
              </a:pPr>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26</a:t>
            </a:fld>
            <a:endParaRPr lang="en-US" dirty="0"/>
          </a:p>
        </p:txBody>
      </p:sp>
    </p:spTree>
    <p:extLst>
      <p:ext uri="{BB962C8B-B14F-4D97-AF65-F5344CB8AC3E}">
        <p14:creationId xmlns:p14="http://schemas.microsoft.com/office/powerpoint/2010/main" val="3678574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Tornado records: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Biggest outbreak:</a:t>
            </a:r>
            <a:r>
              <a:rPr lang="en-US" sz="1200" kern="1200" dirty="0">
                <a:solidFill>
                  <a:schemeClr val="tx1"/>
                </a:solidFill>
                <a:effectLst/>
                <a:latin typeface="+mn-lt"/>
                <a:ea typeface="+mn-ea"/>
                <a:cs typeface="+mn-cs"/>
              </a:rPr>
              <a:t>  147 tornadoes touched down in 13 U.S. states on 3 and April 4, 1974. The outbreak killed 310 in the U.S., 8 in Canada, with 5454 U.S. injuries and 23 hurt in Canada. 48 of the tornadoes were killers. Seven produced damage rated F5--the maximum possible--and 23 more were rated F4.</a:t>
            </a:r>
          </a:p>
          <a:p>
            <a:r>
              <a:rPr lang="en-US" sz="1200" b="1" kern="1200" dirty="0">
                <a:solidFill>
                  <a:schemeClr val="tx1"/>
                </a:solidFill>
                <a:effectLst/>
                <a:latin typeface="+mn-lt"/>
                <a:ea typeface="+mn-ea"/>
                <a:cs typeface="+mn-cs"/>
              </a:rPr>
              <a:t>Deadliest/longest path/longest duration:</a:t>
            </a:r>
            <a:r>
              <a:rPr lang="en-US" sz="1200" kern="1200" dirty="0">
                <a:solidFill>
                  <a:schemeClr val="tx1"/>
                </a:solidFill>
                <a:effectLst/>
                <a:latin typeface="+mn-lt"/>
                <a:ea typeface="+mn-ea"/>
                <a:cs typeface="+mn-cs"/>
              </a:rPr>
              <a:t>  The "Tri-state" tornado of March 18, 1925 killed 695 people as it raced along at 60-73 mph in a 219 mile long track across parts of Missouri, Illinois and Indiana, for over 3.5 hours, producing F5 damage.</a:t>
            </a:r>
          </a:p>
          <a:p>
            <a:r>
              <a:rPr lang="en-US" sz="1200" b="1" kern="1200" dirty="0">
                <a:solidFill>
                  <a:schemeClr val="tx1"/>
                </a:solidFill>
                <a:effectLst/>
                <a:latin typeface="+mn-lt"/>
                <a:ea typeface="+mn-ea"/>
                <a:cs typeface="+mn-cs"/>
              </a:rPr>
              <a:t>Widest path:</a:t>
            </a:r>
            <a:r>
              <a:rPr lang="en-US" sz="1200" kern="1200" dirty="0">
                <a:solidFill>
                  <a:schemeClr val="tx1"/>
                </a:solidFill>
                <a:effectLst/>
                <a:latin typeface="+mn-lt"/>
                <a:ea typeface="+mn-ea"/>
                <a:cs typeface="+mn-cs"/>
              </a:rPr>
              <a:t> The </a:t>
            </a:r>
            <a:r>
              <a:rPr lang="en-US" sz="1200" kern="1200" dirty="0" err="1">
                <a:solidFill>
                  <a:schemeClr val="tx1"/>
                </a:solidFill>
                <a:effectLst/>
                <a:latin typeface="+mn-lt"/>
                <a:ea typeface="+mn-ea"/>
                <a:cs typeface="+mn-cs"/>
              </a:rPr>
              <a:t>Hallam</a:t>
            </a:r>
            <a:r>
              <a:rPr lang="en-US" sz="1200" kern="1200" dirty="0">
                <a:solidFill>
                  <a:schemeClr val="tx1"/>
                </a:solidFill>
                <a:effectLst/>
                <a:latin typeface="+mn-lt"/>
                <a:ea typeface="+mn-ea"/>
                <a:cs typeface="+mn-cs"/>
              </a:rPr>
              <a:t>, Nebraska F4 tornado of May 22, 2004 is the record-holder for peak width, at nearly two and a half miles</a:t>
            </a:r>
          </a:p>
          <a:p>
            <a:r>
              <a:rPr lang="en-US" sz="1200" b="1" kern="1200" dirty="0">
                <a:solidFill>
                  <a:schemeClr val="tx1"/>
                </a:solidFill>
                <a:effectLst/>
                <a:latin typeface="+mn-lt"/>
                <a:ea typeface="+mn-ea"/>
                <a:cs typeface="+mn-cs"/>
              </a:rPr>
              <a:t>Costliest:</a:t>
            </a:r>
            <a:r>
              <a:rPr lang="en-US" sz="1200" kern="1200" dirty="0">
                <a:solidFill>
                  <a:schemeClr val="tx1"/>
                </a:solidFill>
                <a:effectLst/>
                <a:latin typeface="+mn-lt"/>
                <a:ea typeface="+mn-ea"/>
                <a:cs typeface="+mn-cs"/>
              </a:rPr>
              <a:t>  The Topeka, Kansas tornado of June 8, 1966 is the current record holder, when adjusted for inflation, at $677 million in 2011 dollars.</a:t>
            </a:r>
          </a:p>
          <a:p>
            <a:endParaRPr lang="en-US" dirty="0"/>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42E0C20E-0888-4114-9050-77B5F2C28FBE}" type="datetime1">
              <a:rPr lang="en-US" smtClean="0"/>
              <a:pPr>
                <a:defRPr/>
              </a:pPr>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27</a:t>
            </a:fld>
            <a:endParaRPr lang="en-US" dirty="0"/>
          </a:p>
        </p:txBody>
      </p:sp>
    </p:spTree>
    <p:extLst>
      <p:ext uri="{BB962C8B-B14F-4D97-AF65-F5344CB8AC3E}">
        <p14:creationId xmlns:p14="http://schemas.microsoft.com/office/powerpoint/2010/main" val="3223151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4D9E8F25-3B72-4443-AEA8-2CA339C7F066}"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28</a:t>
            </a:fld>
            <a:endParaRPr lang="en-US" dirty="0"/>
          </a:p>
        </p:txBody>
      </p:sp>
    </p:spTree>
    <p:extLst>
      <p:ext uri="{BB962C8B-B14F-4D97-AF65-F5344CB8AC3E}">
        <p14:creationId xmlns:p14="http://schemas.microsoft.com/office/powerpoint/2010/main" val="2479775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B1FE1D67-F1E1-4E18-9B66-537B868FE701}"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29</a:t>
            </a:fld>
            <a:endParaRPr lang="en-US" dirty="0"/>
          </a:p>
        </p:txBody>
      </p:sp>
    </p:spTree>
    <p:extLst>
      <p:ext uri="{BB962C8B-B14F-4D97-AF65-F5344CB8AC3E}">
        <p14:creationId xmlns:p14="http://schemas.microsoft.com/office/powerpoint/2010/main" val="463825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BFA0FB13-841E-4061-B2F1-9E6ECADAA291}"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3</a:t>
            </a:fld>
            <a:endParaRPr lang="en-US" dirty="0"/>
          </a:p>
        </p:txBody>
      </p:sp>
    </p:spTree>
    <p:extLst>
      <p:ext uri="{BB962C8B-B14F-4D97-AF65-F5344CB8AC3E}">
        <p14:creationId xmlns:p14="http://schemas.microsoft.com/office/powerpoint/2010/main" val="2772028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701E24DA-163C-4837-B13E-DCE03888185A}" type="datetime1">
              <a:rPr lang="en-US" smtClean="0"/>
              <a:pPr>
                <a:defRPr/>
              </a:pPr>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30</a:t>
            </a:fld>
            <a:endParaRPr lang="en-US" dirty="0"/>
          </a:p>
        </p:txBody>
      </p:sp>
    </p:spTree>
    <p:extLst>
      <p:ext uri="{BB962C8B-B14F-4D97-AF65-F5344CB8AC3E}">
        <p14:creationId xmlns:p14="http://schemas.microsoft.com/office/powerpoint/2010/main" val="431295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25A6E453-B10D-4E1E-8A39-3DAA63312773}" type="datetime1">
              <a:rPr lang="en-US" smtClean="0"/>
              <a:pPr>
                <a:defRPr/>
              </a:pPr>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31</a:t>
            </a:fld>
            <a:endParaRPr lang="en-US" dirty="0"/>
          </a:p>
        </p:txBody>
      </p:sp>
    </p:spTree>
    <p:extLst>
      <p:ext uri="{BB962C8B-B14F-4D97-AF65-F5344CB8AC3E}">
        <p14:creationId xmlns:p14="http://schemas.microsoft.com/office/powerpoint/2010/main" val="230329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66ECC0DB-969C-47B0-A05A-2AA9831A6288}"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32</a:t>
            </a:fld>
            <a:endParaRPr lang="en-US" dirty="0"/>
          </a:p>
        </p:txBody>
      </p:sp>
    </p:spTree>
    <p:extLst>
      <p:ext uri="{BB962C8B-B14F-4D97-AF65-F5344CB8AC3E}">
        <p14:creationId xmlns:p14="http://schemas.microsoft.com/office/powerpoint/2010/main" val="2173455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E22141-F1D2-472A-926C-BB09CD7981C6}" type="slidenum">
              <a:rPr lang="en-US" smtClean="0"/>
              <a:pPr/>
              <a:t>33</a:t>
            </a:fld>
            <a:endParaRPr lang="en-US"/>
          </a:p>
        </p:txBody>
      </p:sp>
      <p:sp>
        <p:nvSpPr>
          <p:cNvPr id="5" name="Date Placeholder 4"/>
          <p:cNvSpPr>
            <a:spLocks noGrp="1"/>
          </p:cNvSpPr>
          <p:nvPr>
            <p:ph type="dt" idx="11"/>
          </p:nvPr>
        </p:nvSpPr>
        <p:spPr/>
        <p:txBody>
          <a:bodyPr/>
          <a:lstStyle/>
          <a:p>
            <a:fld id="{6AC39E87-40B5-43A9-A409-4FF6A3075B4B}" type="datetime1">
              <a:rPr lang="en-US" smtClean="0"/>
              <a:pPr/>
              <a:t>4/25/2019</a:t>
            </a:fld>
            <a:endParaRPr lang="en-US"/>
          </a:p>
        </p:txBody>
      </p:sp>
      <p:sp>
        <p:nvSpPr>
          <p:cNvPr id="6" name="Footer Placeholder 5"/>
          <p:cNvSpPr>
            <a:spLocks noGrp="1"/>
          </p:cNvSpPr>
          <p:nvPr>
            <p:ph type="ftr" sz="quarter" idx="12"/>
          </p:nvPr>
        </p:nvSpPr>
        <p:spPr/>
        <p:txBody>
          <a:bodyPr/>
          <a:lstStyle/>
          <a:p>
            <a:r>
              <a:rPr lang="en-US"/>
              <a:t>ICC ABM, Portland, Oct. 2012</a:t>
            </a:r>
          </a:p>
        </p:txBody>
      </p:sp>
      <p:sp>
        <p:nvSpPr>
          <p:cNvPr id="7" name="Header Placeholder 6"/>
          <p:cNvSpPr>
            <a:spLocks noGrp="1"/>
          </p:cNvSpPr>
          <p:nvPr>
            <p:ph type="hdr" sz="quarter" idx="13"/>
          </p:nvPr>
        </p:nvSpPr>
        <p:spPr/>
        <p:txBody>
          <a:bodyPr/>
          <a:lstStyle/>
          <a:p>
            <a:r>
              <a:rPr lang="en-US"/>
              <a:t>Evaluating Log Structures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9AF1A40D-8204-4C09-9BA3-D0069BB0B0CD}"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34</a:t>
            </a:fld>
            <a:endParaRPr lang="en-US" dirty="0"/>
          </a:p>
        </p:txBody>
      </p:sp>
    </p:spTree>
    <p:extLst>
      <p:ext uri="{BB962C8B-B14F-4D97-AF65-F5344CB8AC3E}">
        <p14:creationId xmlns:p14="http://schemas.microsoft.com/office/powerpoint/2010/main" val="20892571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0C43271F-7FAE-4E10-AD12-00FCEB19D2A3}"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35</a:t>
            </a:fld>
            <a:endParaRPr lang="en-US" dirty="0"/>
          </a:p>
        </p:txBody>
      </p:sp>
    </p:spTree>
    <p:extLst>
      <p:ext uri="{BB962C8B-B14F-4D97-AF65-F5344CB8AC3E}">
        <p14:creationId xmlns:p14="http://schemas.microsoft.com/office/powerpoint/2010/main" val="1004110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2DCCAE22-5970-4BF3-833E-BA67EB9F4DD9}"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36</a:t>
            </a:fld>
            <a:endParaRPr lang="en-US" dirty="0"/>
          </a:p>
        </p:txBody>
      </p:sp>
    </p:spTree>
    <p:extLst>
      <p:ext uri="{BB962C8B-B14F-4D97-AF65-F5344CB8AC3E}">
        <p14:creationId xmlns:p14="http://schemas.microsoft.com/office/powerpoint/2010/main" val="6727974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C5775004-6A2A-4154-9157-799D309F3ACA}"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37</a:t>
            </a:fld>
            <a:endParaRPr lang="en-US" dirty="0"/>
          </a:p>
        </p:txBody>
      </p:sp>
    </p:spTree>
    <p:extLst>
      <p:ext uri="{BB962C8B-B14F-4D97-AF65-F5344CB8AC3E}">
        <p14:creationId xmlns:p14="http://schemas.microsoft.com/office/powerpoint/2010/main" val="152634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AREAS OF CONCENTRATED FURNISHINGS. </a:t>
            </a:r>
            <a:r>
              <a:rPr lang="en-US" sz="1200" dirty="0"/>
              <a:t>The areas of a storm shelter with furniture or fixtures that cannot be moved easily, including areas such as bathrooms, locker rooms and rooms with fixed seating or fixed tables.</a:t>
            </a:r>
          </a:p>
          <a:p>
            <a:pPr marL="0" indent="0">
              <a:buNone/>
            </a:pPr>
            <a:r>
              <a:rPr lang="en-US" sz="1200" b="1" dirty="0"/>
              <a:t>AREAS OF UNCONCENTRATED FURNISHINGS. </a:t>
            </a:r>
            <a:r>
              <a:rPr lang="en-US" sz="1200" dirty="0"/>
              <a:t>The areas of a storm shelter with furniture or fixtures that can be</a:t>
            </a:r>
          </a:p>
          <a:p>
            <a:pPr marL="0" indent="0">
              <a:buNone/>
            </a:pPr>
            <a:r>
              <a:rPr lang="en-US" sz="1200" dirty="0"/>
              <a:t>moved easily, including areas such as classrooms and offices.</a:t>
            </a:r>
          </a:p>
          <a:p>
            <a:pPr marL="0" indent="0">
              <a:buNone/>
            </a:pPr>
            <a:r>
              <a:rPr lang="en-US" sz="1200" b="1" dirty="0"/>
              <a:t>AREAS OF OPEN PLAN FURNISHINGS. </a:t>
            </a:r>
            <a:r>
              <a:rPr lang="en-US" sz="1200" dirty="0"/>
              <a:t>The areas of a storm shelter that are generally free of furniture or fixtures that cannot be moved easily and of interior partitions or other features that block movement through, or otherwise subdivide, the space.</a:t>
            </a:r>
          </a:p>
          <a:p>
            <a:endParaRPr lang="en-US" dirty="0"/>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6E2B540D-7875-42FD-B605-2113F71A1898}"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38</a:t>
            </a:fld>
            <a:endParaRPr lang="en-US" dirty="0"/>
          </a:p>
        </p:txBody>
      </p:sp>
    </p:spTree>
    <p:extLst>
      <p:ext uri="{BB962C8B-B14F-4D97-AF65-F5344CB8AC3E}">
        <p14:creationId xmlns:p14="http://schemas.microsoft.com/office/powerpoint/2010/main" val="40361141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FA2215B4-76CC-4A6A-8384-DD49C64EC01A}"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39</a:t>
            </a:fld>
            <a:endParaRPr lang="en-US" dirty="0"/>
          </a:p>
        </p:txBody>
      </p:sp>
    </p:spTree>
    <p:extLst>
      <p:ext uri="{BB962C8B-B14F-4D97-AF65-F5344CB8AC3E}">
        <p14:creationId xmlns:p14="http://schemas.microsoft.com/office/powerpoint/2010/main" val="205025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59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34" charset="-128"/>
              </a:defRPr>
            </a:lvl1pPr>
            <a:lvl2pPr marL="764477" indent="-294030" eaLnBrk="0" hangingPunct="0">
              <a:defRPr sz="2500">
                <a:solidFill>
                  <a:schemeClr val="tx1"/>
                </a:solidFill>
                <a:latin typeface="Arial" charset="0"/>
                <a:ea typeface="ＭＳ Ｐゴシック" pitchFamily="34" charset="-128"/>
              </a:defRPr>
            </a:lvl2pPr>
            <a:lvl3pPr marL="1176118" indent="-235223" eaLnBrk="0" hangingPunct="0">
              <a:defRPr sz="2500">
                <a:solidFill>
                  <a:schemeClr val="tx1"/>
                </a:solidFill>
                <a:latin typeface="Arial" charset="0"/>
                <a:ea typeface="ＭＳ Ｐゴシック" pitchFamily="34" charset="-128"/>
              </a:defRPr>
            </a:lvl3pPr>
            <a:lvl4pPr marL="1646566" indent="-235223" eaLnBrk="0" hangingPunct="0">
              <a:defRPr sz="2500">
                <a:solidFill>
                  <a:schemeClr val="tx1"/>
                </a:solidFill>
                <a:latin typeface="Arial" charset="0"/>
                <a:ea typeface="ＭＳ Ｐゴシック" pitchFamily="34" charset="-128"/>
              </a:defRPr>
            </a:lvl4pPr>
            <a:lvl5pPr marL="2117013" indent="-235223" eaLnBrk="0" hangingPunct="0">
              <a:defRPr sz="2500">
                <a:solidFill>
                  <a:schemeClr val="tx1"/>
                </a:solidFill>
                <a:latin typeface="Arial" charset="0"/>
                <a:ea typeface="ＭＳ Ｐゴシック" pitchFamily="34" charset="-128"/>
              </a:defRPr>
            </a:lvl5pPr>
            <a:lvl6pPr marL="2587461" indent="-235223" eaLnBrk="0" fontAlgn="base" hangingPunct="0">
              <a:spcBef>
                <a:spcPct val="0"/>
              </a:spcBef>
              <a:spcAft>
                <a:spcPct val="0"/>
              </a:spcAft>
              <a:defRPr sz="2500">
                <a:solidFill>
                  <a:schemeClr val="tx1"/>
                </a:solidFill>
                <a:latin typeface="Arial" charset="0"/>
                <a:ea typeface="ＭＳ Ｐゴシック" pitchFamily="34" charset="-128"/>
              </a:defRPr>
            </a:lvl6pPr>
            <a:lvl7pPr marL="3057908" indent="-235223" eaLnBrk="0" fontAlgn="base" hangingPunct="0">
              <a:spcBef>
                <a:spcPct val="0"/>
              </a:spcBef>
              <a:spcAft>
                <a:spcPct val="0"/>
              </a:spcAft>
              <a:defRPr sz="2500">
                <a:solidFill>
                  <a:schemeClr val="tx1"/>
                </a:solidFill>
                <a:latin typeface="Arial" charset="0"/>
                <a:ea typeface="ＭＳ Ｐゴシック" pitchFamily="34" charset="-128"/>
              </a:defRPr>
            </a:lvl7pPr>
            <a:lvl8pPr marL="3528355" indent="-235223" eaLnBrk="0" fontAlgn="base" hangingPunct="0">
              <a:spcBef>
                <a:spcPct val="0"/>
              </a:spcBef>
              <a:spcAft>
                <a:spcPct val="0"/>
              </a:spcAft>
              <a:defRPr sz="2500">
                <a:solidFill>
                  <a:schemeClr val="tx1"/>
                </a:solidFill>
                <a:latin typeface="Arial" charset="0"/>
                <a:ea typeface="ＭＳ Ｐゴシック" pitchFamily="34" charset="-128"/>
              </a:defRPr>
            </a:lvl8pPr>
            <a:lvl9pPr marL="3998803" indent="-235223" eaLnBrk="0" fontAlgn="base" hangingPunct="0">
              <a:spcBef>
                <a:spcPct val="0"/>
              </a:spcBef>
              <a:spcAft>
                <a:spcPct val="0"/>
              </a:spcAft>
              <a:defRPr sz="2500">
                <a:solidFill>
                  <a:schemeClr val="tx1"/>
                </a:solidFill>
                <a:latin typeface="Arial" charset="0"/>
                <a:ea typeface="ＭＳ Ｐゴシック" pitchFamily="34" charset="-128"/>
              </a:defRPr>
            </a:lvl9pPr>
          </a:lstStyle>
          <a:p>
            <a:r>
              <a:rPr lang="en-US" sz="1100" dirty="0"/>
              <a:t>2015 IBC Accessibility and Usability for Commercial Buildings</a:t>
            </a:r>
          </a:p>
        </p:txBody>
      </p:sp>
      <p:sp>
        <p:nvSpPr>
          <p:cNvPr id="12595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34" charset="-128"/>
              </a:defRPr>
            </a:lvl1pPr>
            <a:lvl2pPr marL="764477" indent="-294030" eaLnBrk="0" hangingPunct="0">
              <a:defRPr sz="2500">
                <a:solidFill>
                  <a:schemeClr val="tx1"/>
                </a:solidFill>
                <a:latin typeface="Arial" charset="0"/>
                <a:ea typeface="ＭＳ Ｐゴシック" pitchFamily="34" charset="-128"/>
              </a:defRPr>
            </a:lvl2pPr>
            <a:lvl3pPr marL="1176118" indent="-235223" eaLnBrk="0" hangingPunct="0">
              <a:defRPr sz="2500">
                <a:solidFill>
                  <a:schemeClr val="tx1"/>
                </a:solidFill>
                <a:latin typeface="Arial" charset="0"/>
                <a:ea typeface="ＭＳ Ｐゴシック" pitchFamily="34" charset="-128"/>
              </a:defRPr>
            </a:lvl3pPr>
            <a:lvl4pPr marL="1646566" indent="-235223" eaLnBrk="0" hangingPunct="0">
              <a:defRPr sz="2500">
                <a:solidFill>
                  <a:schemeClr val="tx1"/>
                </a:solidFill>
                <a:latin typeface="Arial" charset="0"/>
                <a:ea typeface="ＭＳ Ｐゴシック" pitchFamily="34" charset="-128"/>
              </a:defRPr>
            </a:lvl4pPr>
            <a:lvl5pPr marL="2117013" indent="-235223" eaLnBrk="0" hangingPunct="0">
              <a:defRPr sz="2500">
                <a:solidFill>
                  <a:schemeClr val="tx1"/>
                </a:solidFill>
                <a:latin typeface="Arial" charset="0"/>
                <a:ea typeface="ＭＳ Ｐゴシック" pitchFamily="34" charset="-128"/>
              </a:defRPr>
            </a:lvl5pPr>
            <a:lvl6pPr marL="2587461" indent="-235223" eaLnBrk="0" fontAlgn="base" hangingPunct="0">
              <a:spcBef>
                <a:spcPct val="0"/>
              </a:spcBef>
              <a:spcAft>
                <a:spcPct val="0"/>
              </a:spcAft>
              <a:defRPr sz="2500">
                <a:solidFill>
                  <a:schemeClr val="tx1"/>
                </a:solidFill>
                <a:latin typeface="Arial" charset="0"/>
                <a:ea typeface="ＭＳ Ｐゴシック" pitchFamily="34" charset="-128"/>
              </a:defRPr>
            </a:lvl6pPr>
            <a:lvl7pPr marL="3057908" indent="-235223" eaLnBrk="0" fontAlgn="base" hangingPunct="0">
              <a:spcBef>
                <a:spcPct val="0"/>
              </a:spcBef>
              <a:spcAft>
                <a:spcPct val="0"/>
              </a:spcAft>
              <a:defRPr sz="2500">
                <a:solidFill>
                  <a:schemeClr val="tx1"/>
                </a:solidFill>
                <a:latin typeface="Arial" charset="0"/>
                <a:ea typeface="ＭＳ Ｐゴシック" pitchFamily="34" charset="-128"/>
              </a:defRPr>
            </a:lvl7pPr>
            <a:lvl8pPr marL="3528355" indent="-235223" eaLnBrk="0" fontAlgn="base" hangingPunct="0">
              <a:spcBef>
                <a:spcPct val="0"/>
              </a:spcBef>
              <a:spcAft>
                <a:spcPct val="0"/>
              </a:spcAft>
              <a:defRPr sz="2500">
                <a:solidFill>
                  <a:schemeClr val="tx1"/>
                </a:solidFill>
                <a:latin typeface="Arial" charset="0"/>
                <a:ea typeface="ＭＳ Ｐゴシック" pitchFamily="34" charset="-128"/>
              </a:defRPr>
            </a:lvl8pPr>
            <a:lvl9pPr marL="3998803" indent="-235223" eaLnBrk="0" fontAlgn="base" hangingPunct="0">
              <a:spcBef>
                <a:spcPct val="0"/>
              </a:spcBef>
              <a:spcAft>
                <a:spcPct val="0"/>
              </a:spcAft>
              <a:defRPr sz="2500">
                <a:solidFill>
                  <a:schemeClr val="tx1"/>
                </a:solidFill>
                <a:latin typeface="Arial" charset="0"/>
                <a:ea typeface="ＭＳ Ｐゴシック" pitchFamily="34" charset="-128"/>
              </a:defRPr>
            </a:lvl9pPr>
          </a:lstStyle>
          <a:p>
            <a:fld id="{9ABC0779-D3DB-4ECE-8E23-5289E916D0E2}" type="datetime1">
              <a:rPr lang="en-US" sz="1100"/>
              <a:pPr/>
              <a:t>4/25/2019</a:t>
            </a:fld>
            <a:endParaRPr lang="en-US" sz="1100" dirty="0"/>
          </a:p>
        </p:txBody>
      </p:sp>
      <p:sp>
        <p:nvSpPr>
          <p:cNvPr id="12595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34" charset="-128"/>
              </a:defRPr>
            </a:lvl1pPr>
            <a:lvl2pPr marL="764477" indent="-294030" eaLnBrk="0" hangingPunct="0">
              <a:defRPr sz="2500">
                <a:solidFill>
                  <a:schemeClr val="tx1"/>
                </a:solidFill>
                <a:latin typeface="Arial" charset="0"/>
                <a:ea typeface="ＭＳ Ｐゴシック" pitchFamily="34" charset="-128"/>
              </a:defRPr>
            </a:lvl2pPr>
            <a:lvl3pPr marL="1176118" indent="-235223" eaLnBrk="0" hangingPunct="0">
              <a:defRPr sz="2500">
                <a:solidFill>
                  <a:schemeClr val="tx1"/>
                </a:solidFill>
                <a:latin typeface="Arial" charset="0"/>
                <a:ea typeface="ＭＳ Ｐゴシック" pitchFamily="34" charset="-128"/>
              </a:defRPr>
            </a:lvl3pPr>
            <a:lvl4pPr marL="1646566" indent="-235223" eaLnBrk="0" hangingPunct="0">
              <a:defRPr sz="2500">
                <a:solidFill>
                  <a:schemeClr val="tx1"/>
                </a:solidFill>
                <a:latin typeface="Arial" charset="0"/>
                <a:ea typeface="ＭＳ Ｐゴシック" pitchFamily="34" charset="-128"/>
              </a:defRPr>
            </a:lvl4pPr>
            <a:lvl5pPr marL="2117013" indent="-235223" eaLnBrk="0" hangingPunct="0">
              <a:defRPr sz="2500">
                <a:solidFill>
                  <a:schemeClr val="tx1"/>
                </a:solidFill>
                <a:latin typeface="Arial" charset="0"/>
                <a:ea typeface="ＭＳ Ｐゴシック" pitchFamily="34" charset="-128"/>
              </a:defRPr>
            </a:lvl5pPr>
            <a:lvl6pPr marL="2587461" indent="-235223" eaLnBrk="0" fontAlgn="base" hangingPunct="0">
              <a:spcBef>
                <a:spcPct val="0"/>
              </a:spcBef>
              <a:spcAft>
                <a:spcPct val="0"/>
              </a:spcAft>
              <a:defRPr sz="2500">
                <a:solidFill>
                  <a:schemeClr val="tx1"/>
                </a:solidFill>
                <a:latin typeface="Arial" charset="0"/>
                <a:ea typeface="ＭＳ Ｐゴシック" pitchFamily="34" charset="-128"/>
              </a:defRPr>
            </a:lvl6pPr>
            <a:lvl7pPr marL="3057908" indent="-235223" eaLnBrk="0" fontAlgn="base" hangingPunct="0">
              <a:spcBef>
                <a:spcPct val="0"/>
              </a:spcBef>
              <a:spcAft>
                <a:spcPct val="0"/>
              </a:spcAft>
              <a:defRPr sz="2500">
                <a:solidFill>
                  <a:schemeClr val="tx1"/>
                </a:solidFill>
                <a:latin typeface="Arial" charset="0"/>
                <a:ea typeface="ＭＳ Ｐゴシック" pitchFamily="34" charset="-128"/>
              </a:defRPr>
            </a:lvl7pPr>
            <a:lvl8pPr marL="3528355" indent="-235223" eaLnBrk="0" fontAlgn="base" hangingPunct="0">
              <a:spcBef>
                <a:spcPct val="0"/>
              </a:spcBef>
              <a:spcAft>
                <a:spcPct val="0"/>
              </a:spcAft>
              <a:defRPr sz="2500">
                <a:solidFill>
                  <a:schemeClr val="tx1"/>
                </a:solidFill>
                <a:latin typeface="Arial" charset="0"/>
                <a:ea typeface="ＭＳ Ｐゴシック" pitchFamily="34" charset="-128"/>
              </a:defRPr>
            </a:lvl8pPr>
            <a:lvl9pPr marL="3998803" indent="-235223" eaLnBrk="0" fontAlgn="base" hangingPunct="0">
              <a:spcBef>
                <a:spcPct val="0"/>
              </a:spcBef>
              <a:spcAft>
                <a:spcPct val="0"/>
              </a:spcAft>
              <a:defRPr sz="2500">
                <a:solidFill>
                  <a:schemeClr val="tx1"/>
                </a:solidFill>
                <a:latin typeface="Arial" charset="0"/>
                <a:ea typeface="ＭＳ Ｐゴシック" pitchFamily="34" charset="-128"/>
              </a:defRPr>
            </a:lvl9pPr>
          </a:lstStyle>
          <a:p>
            <a:r>
              <a:rPr lang="en-US" sz="1100" dirty="0"/>
              <a:t>Copyright 2015 International Code Council</a:t>
            </a:r>
          </a:p>
        </p:txBody>
      </p:sp>
      <p:sp>
        <p:nvSpPr>
          <p:cNvPr id="12595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34" charset="-128"/>
              </a:defRPr>
            </a:lvl1pPr>
            <a:lvl2pPr marL="764477" indent="-294030" eaLnBrk="0" hangingPunct="0">
              <a:defRPr sz="2500">
                <a:solidFill>
                  <a:schemeClr val="tx1"/>
                </a:solidFill>
                <a:latin typeface="Arial" charset="0"/>
                <a:ea typeface="ＭＳ Ｐゴシック" pitchFamily="34" charset="-128"/>
              </a:defRPr>
            </a:lvl2pPr>
            <a:lvl3pPr marL="1176118" indent="-235223" eaLnBrk="0" hangingPunct="0">
              <a:defRPr sz="2500">
                <a:solidFill>
                  <a:schemeClr val="tx1"/>
                </a:solidFill>
                <a:latin typeface="Arial" charset="0"/>
                <a:ea typeface="ＭＳ Ｐゴシック" pitchFamily="34" charset="-128"/>
              </a:defRPr>
            </a:lvl3pPr>
            <a:lvl4pPr marL="1646566" indent="-235223" eaLnBrk="0" hangingPunct="0">
              <a:defRPr sz="2500">
                <a:solidFill>
                  <a:schemeClr val="tx1"/>
                </a:solidFill>
                <a:latin typeface="Arial" charset="0"/>
                <a:ea typeface="ＭＳ Ｐゴシック" pitchFamily="34" charset="-128"/>
              </a:defRPr>
            </a:lvl4pPr>
            <a:lvl5pPr marL="2117013" indent="-235223" eaLnBrk="0" hangingPunct="0">
              <a:defRPr sz="2500">
                <a:solidFill>
                  <a:schemeClr val="tx1"/>
                </a:solidFill>
                <a:latin typeface="Arial" charset="0"/>
                <a:ea typeface="ＭＳ Ｐゴシック" pitchFamily="34" charset="-128"/>
              </a:defRPr>
            </a:lvl5pPr>
            <a:lvl6pPr marL="2587461" indent="-235223" eaLnBrk="0" fontAlgn="base" hangingPunct="0">
              <a:spcBef>
                <a:spcPct val="0"/>
              </a:spcBef>
              <a:spcAft>
                <a:spcPct val="0"/>
              </a:spcAft>
              <a:defRPr sz="2500">
                <a:solidFill>
                  <a:schemeClr val="tx1"/>
                </a:solidFill>
                <a:latin typeface="Arial" charset="0"/>
                <a:ea typeface="ＭＳ Ｐゴシック" pitchFamily="34" charset="-128"/>
              </a:defRPr>
            </a:lvl6pPr>
            <a:lvl7pPr marL="3057908" indent="-235223" eaLnBrk="0" fontAlgn="base" hangingPunct="0">
              <a:spcBef>
                <a:spcPct val="0"/>
              </a:spcBef>
              <a:spcAft>
                <a:spcPct val="0"/>
              </a:spcAft>
              <a:defRPr sz="2500">
                <a:solidFill>
                  <a:schemeClr val="tx1"/>
                </a:solidFill>
                <a:latin typeface="Arial" charset="0"/>
                <a:ea typeface="ＭＳ Ｐゴシック" pitchFamily="34" charset="-128"/>
              </a:defRPr>
            </a:lvl7pPr>
            <a:lvl8pPr marL="3528355" indent="-235223" eaLnBrk="0" fontAlgn="base" hangingPunct="0">
              <a:spcBef>
                <a:spcPct val="0"/>
              </a:spcBef>
              <a:spcAft>
                <a:spcPct val="0"/>
              </a:spcAft>
              <a:defRPr sz="2500">
                <a:solidFill>
                  <a:schemeClr val="tx1"/>
                </a:solidFill>
                <a:latin typeface="Arial" charset="0"/>
                <a:ea typeface="ＭＳ Ｐゴシック" pitchFamily="34" charset="-128"/>
              </a:defRPr>
            </a:lvl8pPr>
            <a:lvl9pPr marL="3998803" indent="-235223" eaLnBrk="0" fontAlgn="base" hangingPunct="0">
              <a:spcBef>
                <a:spcPct val="0"/>
              </a:spcBef>
              <a:spcAft>
                <a:spcPct val="0"/>
              </a:spcAft>
              <a:defRPr sz="2500">
                <a:solidFill>
                  <a:schemeClr val="tx1"/>
                </a:solidFill>
                <a:latin typeface="Arial" charset="0"/>
                <a:ea typeface="ＭＳ Ｐゴシック" pitchFamily="34" charset="-128"/>
              </a:defRPr>
            </a:lvl9pPr>
          </a:lstStyle>
          <a:p>
            <a:fld id="{99ACFAE5-D92B-447C-9399-79CD6BECCCDF}" type="slidenum">
              <a:rPr lang="en-US" sz="1100"/>
              <a:pPr/>
              <a:t>4</a:t>
            </a:fld>
            <a:endParaRPr lang="en-US" sz="11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5BFD438D-9BC4-4D5F-A2F7-117DF996B71D}"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40</a:t>
            </a:fld>
            <a:endParaRPr lang="en-US" dirty="0"/>
          </a:p>
        </p:txBody>
      </p:sp>
    </p:spTree>
    <p:extLst>
      <p:ext uri="{BB962C8B-B14F-4D97-AF65-F5344CB8AC3E}">
        <p14:creationId xmlns:p14="http://schemas.microsoft.com/office/powerpoint/2010/main" val="34368084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F819C49D-75BF-424E-8DEC-48A68DD79CD4}"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41</a:t>
            </a:fld>
            <a:endParaRPr lang="en-US" dirty="0"/>
          </a:p>
        </p:txBody>
      </p:sp>
    </p:spTree>
    <p:extLst>
      <p:ext uri="{BB962C8B-B14F-4D97-AF65-F5344CB8AC3E}">
        <p14:creationId xmlns:p14="http://schemas.microsoft.com/office/powerpoint/2010/main" val="41157027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F3D0B356-597E-4190-8736-546018E2B6A2}"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42</a:t>
            </a:fld>
            <a:endParaRPr lang="en-US" dirty="0"/>
          </a:p>
        </p:txBody>
      </p:sp>
    </p:spTree>
    <p:extLst>
      <p:ext uri="{BB962C8B-B14F-4D97-AF65-F5344CB8AC3E}">
        <p14:creationId xmlns:p14="http://schemas.microsoft.com/office/powerpoint/2010/main" val="35711318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13AB7EC4-5DF0-4A6A-B52E-8ADAFE71BE43}"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43</a:t>
            </a:fld>
            <a:endParaRPr lang="en-US" dirty="0"/>
          </a:p>
        </p:txBody>
      </p:sp>
    </p:spTree>
    <p:extLst>
      <p:ext uri="{BB962C8B-B14F-4D97-AF65-F5344CB8AC3E}">
        <p14:creationId xmlns:p14="http://schemas.microsoft.com/office/powerpoint/2010/main" val="21751031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1B3808B9-5B47-4D78-B113-6B6C205B05D0}"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44</a:t>
            </a:fld>
            <a:endParaRPr lang="en-US" dirty="0"/>
          </a:p>
        </p:txBody>
      </p:sp>
    </p:spTree>
    <p:extLst>
      <p:ext uri="{BB962C8B-B14F-4D97-AF65-F5344CB8AC3E}">
        <p14:creationId xmlns:p14="http://schemas.microsoft.com/office/powerpoint/2010/main" val="11874733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56BA43BD-63FE-4BFF-9C72-953742448263}"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45</a:t>
            </a:fld>
            <a:endParaRPr lang="en-US" dirty="0"/>
          </a:p>
        </p:txBody>
      </p:sp>
    </p:spTree>
    <p:extLst>
      <p:ext uri="{BB962C8B-B14F-4D97-AF65-F5344CB8AC3E}">
        <p14:creationId xmlns:p14="http://schemas.microsoft.com/office/powerpoint/2010/main" val="41839956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C99508E0-1DF3-4A99-B794-08ACDB77959A}"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46</a:t>
            </a:fld>
            <a:endParaRPr lang="en-US" dirty="0"/>
          </a:p>
        </p:txBody>
      </p:sp>
    </p:spTree>
    <p:extLst>
      <p:ext uri="{BB962C8B-B14F-4D97-AF65-F5344CB8AC3E}">
        <p14:creationId xmlns:p14="http://schemas.microsoft.com/office/powerpoint/2010/main" val="26552534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7093F5E3-58CF-49F0-99AE-1F588A92EB45}" type="datetime1">
              <a:rPr lang="en-US" smtClean="0"/>
              <a:pPr>
                <a:defRPr/>
              </a:pPr>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47</a:t>
            </a:fld>
            <a:endParaRPr lang="en-US" dirty="0"/>
          </a:p>
        </p:txBody>
      </p:sp>
    </p:spTree>
    <p:extLst>
      <p:ext uri="{BB962C8B-B14F-4D97-AF65-F5344CB8AC3E}">
        <p14:creationId xmlns:p14="http://schemas.microsoft.com/office/powerpoint/2010/main" val="24584461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2CC97942-A4E9-4974-AA8E-FFE765D71633}"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48</a:t>
            </a:fld>
            <a:endParaRPr lang="en-US" dirty="0"/>
          </a:p>
        </p:txBody>
      </p:sp>
    </p:spTree>
    <p:extLst>
      <p:ext uri="{BB962C8B-B14F-4D97-AF65-F5344CB8AC3E}">
        <p14:creationId xmlns:p14="http://schemas.microsoft.com/office/powerpoint/2010/main" val="25129428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7093F5E3-58CF-49F0-99AE-1F588A92EB45}" type="datetime1">
              <a:rPr lang="en-US" smtClean="0"/>
              <a:pPr>
                <a:defRPr/>
              </a:pPr>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49</a:t>
            </a:fld>
            <a:endParaRPr lang="en-US" dirty="0"/>
          </a:p>
        </p:txBody>
      </p:sp>
    </p:spTree>
    <p:extLst>
      <p:ext uri="{BB962C8B-B14F-4D97-AF65-F5344CB8AC3E}">
        <p14:creationId xmlns:p14="http://schemas.microsoft.com/office/powerpoint/2010/main" val="2458446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D8F57C54-B5CF-4360-A90F-F26A0DD384B1}"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5</a:t>
            </a:fld>
            <a:endParaRPr lang="en-US" dirty="0"/>
          </a:p>
        </p:txBody>
      </p:sp>
    </p:spTree>
    <p:extLst>
      <p:ext uri="{BB962C8B-B14F-4D97-AF65-F5344CB8AC3E}">
        <p14:creationId xmlns:p14="http://schemas.microsoft.com/office/powerpoint/2010/main" val="41812254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2AD62BE6-D1A6-49A4-9CEF-02F6A3387B91}"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50</a:t>
            </a:fld>
            <a:endParaRPr lang="en-US" dirty="0"/>
          </a:p>
        </p:txBody>
      </p:sp>
    </p:spTree>
    <p:extLst>
      <p:ext uri="{BB962C8B-B14F-4D97-AF65-F5344CB8AC3E}">
        <p14:creationId xmlns:p14="http://schemas.microsoft.com/office/powerpoint/2010/main" val="16710391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alternative interpretations</a:t>
            </a:r>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C0EAD82F-5CAF-4C10-86C9-564B58DDF5EA}"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51</a:t>
            </a:fld>
            <a:endParaRPr lang="en-US" dirty="0"/>
          </a:p>
        </p:txBody>
      </p:sp>
    </p:spTree>
    <p:extLst>
      <p:ext uri="{BB962C8B-B14F-4D97-AF65-F5344CB8AC3E}">
        <p14:creationId xmlns:p14="http://schemas.microsoft.com/office/powerpoint/2010/main" val="11524371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3D7C7BD5-347D-47CB-BFA8-B03EA7D886B1}"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52</a:t>
            </a:fld>
            <a:endParaRPr lang="en-US" dirty="0"/>
          </a:p>
        </p:txBody>
      </p:sp>
    </p:spTree>
    <p:extLst>
      <p:ext uri="{BB962C8B-B14F-4D97-AF65-F5344CB8AC3E}">
        <p14:creationId xmlns:p14="http://schemas.microsoft.com/office/powerpoint/2010/main" val="25706616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5EA28C3E-15D9-4D96-8536-5460190070DF}"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53</a:t>
            </a:fld>
            <a:endParaRPr lang="en-US" dirty="0"/>
          </a:p>
        </p:txBody>
      </p:sp>
    </p:spTree>
    <p:extLst>
      <p:ext uri="{BB962C8B-B14F-4D97-AF65-F5344CB8AC3E}">
        <p14:creationId xmlns:p14="http://schemas.microsoft.com/office/powerpoint/2010/main" val="30867286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FB977082-FF8A-4F8A-A1AD-23AACD229F44}"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54</a:t>
            </a:fld>
            <a:endParaRPr lang="en-US" dirty="0"/>
          </a:p>
        </p:txBody>
      </p:sp>
    </p:spTree>
    <p:extLst>
      <p:ext uri="{BB962C8B-B14F-4D97-AF65-F5344CB8AC3E}">
        <p14:creationId xmlns:p14="http://schemas.microsoft.com/office/powerpoint/2010/main" val="17044041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8D242FA8-A812-44F8-B201-4EDC0506E105}"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55</a:t>
            </a:fld>
            <a:endParaRPr lang="en-US" dirty="0"/>
          </a:p>
        </p:txBody>
      </p:sp>
    </p:spTree>
    <p:extLst>
      <p:ext uri="{BB962C8B-B14F-4D97-AF65-F5344CB8AC3E}">
        <p14:creationId xmlns:p14="http://schemas.microsoft.com/office/powerpoint/2010/main" val="4457128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FBDA8501-B4C9-4037-B904-29F5E5A1B6C7}"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56</a:t>
            </a:fld>
            <a:endParaRPr lang="en-US" dirty="0"/>
          </a:p>
        </p:txBody>
      </p:sp>
    </p:spTree>
    <p:extLst>
      <p:ext uri="{BB962C8B-B14F-4D97-AF65-F5344CB8AC3E}">
        <p14:creationId xmlns:p14="http://schemas.microsoft.com/office/powerpoint/2010/main" val="18101902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84E4C604-F698-476E-BDFE-F764B57052C6}"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57</a:t>
            </a:fld>
            <a:endParaRPr lang="en-US" dirty="0"/>
          </a:p>
        </p:txBody>
      </p:sp>
    </p:spTree>
    <p:extLst>
      <p:ext uri="{BB962C8B-B14F-4D97-AF65-F5344CB8AC3E}">
        <p14:creationId xmlns:p14="http://schemas.microsoft.com/office/powerpoint/2010/main" val="10377769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4979E4C0-AF5C-4DE2-9343-1015E102CD0B}" type="datetime1">
              <a:rPr lang="en-US" smtClean="0"/>
              <a:pPr>
                <a:defRPr/>
              </a:pPr>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58</a:t>
            </a:fld>
            <a:endParaRPr lang="en-US" dirty="0"/>
          </a:p>
        </p:txBody>
      </p:sp>
    </p:spTree>
    <p:extLst>
      <p:ext uri="{BB962C8B-B14F-4D97-AF65-F5344CB8AC3E}">
        <p14:creationId xmlns:p14="http://schemas.microsoft.com/office/powerpoint/2010/main" val="12728644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585CCD28-3A1F-459B-A3F8-C2498138F2C7}"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59</a:t>
            </a:fld>
            <a:endParaRPr lang="en-US" dirty="0"/>
          </a:p>
        </p:txBody>
      </p:sp>
    </p:spTree>
    <p:extLst>
      <p:ext uri="{BB962C8B-B14F-4D97-AF65-F5344CB8AC3E}">
        <p14:creationId xmlns:p14="http://schemas.microsoft.com/office/powerpoint/2010/main" val="4032040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8168096D-9B77-4D80-A775-F521ABA7308A}"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6</a:t>
            </a:fld>
            <a:endParaRPr lang="en-US" dirty="0"/>
          </a:p>
        </p:txBody>
      </p:sp>
    </p:spTree>
    <p:extLst>
      <p:ext uri="{BB962C8B-B14F-4D97-AF65-F5344CB8AC3E}">
        <p14:creationId xmlns:p14="http://schemas.microsoft.com/office/powerpoint/2010/main" val="41490201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E19921DF-2404-4A66-BC0D-17862C9576D9}"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60</a:t>
            </a:fld>
            <a:endParaRPr lang="en-US" dirty="0"/>
          </a:p>
        </p:txBody>
      </p:sp>
    </p:spTree>
    <p:extLst>
      <p:ext uri="{BB962C8B-B14F-4D97-AF65-F5344CB8AC3E}">
        <p14:creationId xmlns:p14="http://schemas.microsoft.com/office/powerpoint/2010/main" val="24286284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3D30B333-6231-46BE-A44E-36596F6E22C3}"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61</a:t>
            </a:fld>
            <a:endParaRPr lang="en-US" dirty="0"/>
          </a:p>
        </p:txBody>
      </p:sp>
    </p:spTree>
    <p:extLst>
      <p:ext uri="{BB962C8B-B14F-4D97-AF65-F5344CB8AC3E}">
        <p14:creationId xmlns:p14="http://schemas.microsoft.com/office/powerpoint/2010/main" val="27715620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F822D993-0E07-44EC-A8CA-4AAFB2BDFE88}"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62</a:t>
            </a:fld>
            <a:endParaRPr lang="en-US" dirty="0"/>
          </a:p>
        </p:txBody>
      </p:sp>
    </p:spTree>
    <p:extLst>
      <p:ext uri="{BB962C8B-B14F-4D97-AF65-F5344CB8AC3E}">
        <p14:creationId xmlns:p14="http://schemas.microsoft.com/office/powerpoint/2010/main" val="21104916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2BBA5933-51AA-4004-9627-09F9281653AF}"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63</a:t>
            </a:fld>
            <a:endParaRPr lang="en-US" dirty="0"/>
          </a:p>
        </p:txBody>
      </p:sp>
    </p:spTree>
    <p:extLst>
      <p:ext uri="{BB962C8B-B14F-4D97-AF65-F5344CB8AC3E}">
        <p14:creationId xmlns:p14="http://schemas.microsoft.com/office/powerpoint/2010/main" val="26175986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1CD837BE-7E56-41AB-8395-CC893CB0B22D}"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64</a:t>
            </a:fld>
            <a:endParaRPr lang="en-US" dirty="0"/>
          </a:p>
        </p:txBody>
      </p:sp>
    </p:spTree>
    <p:extLst>
      <p:ext uri="{BB962C8B-B14F-4D97-AF65-F5344CB8AC3E}">
        <p14:creationId xmlns:p14="http://schemas.microsoft.com/office/powerpoint/2010/main" val="25248205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68A6C4DF-014A-4B32-A976-5911A1C50FE5}"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65</a:t>
            </a:fld>
            <a:endParaRPr lang="en-US" dirty="0"/>
          </a:p>
        </p:txBody>
      </p:sp>
    </p:spTree>
    <p:extLst>
      <p:ext uri="{BB962C8B-B14F-4D97-AF65-F5344CB8AC3E}">
        <p14:creationId xmlns:p14="http://schemas.microsoft.com/office/powerpoint/2010/main" val="25953629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27EB084C-6EED-4CA5-8152-EBF5E25ECAB9}"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66</a:t>
            </a:fld>
            <a:endParaRPr lang="en-US" dirty="0"/>
          </a:p>
        </p:txBody>
      </p:sp>
    </p:spTree>
    <p:extLst>
      <p:ext uri="{BB962C8B-B14F-4D97-AF65-F5344CB8AC3E}">
        <p14:creationId xmlns:p14="http://schemas.microsoft.com/office/powerpoint/2010/main" val="31843117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C05E62CB-A796-4F80-B317-CD7434D18ED8}"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67</a:t>
            </a:fld>
            <a:endParaRPr lang="en-US" dirty="0"/>
          </a:p>
        </p:txBody>
      </p:sp>
    </p:spTree>
    <p:extLst>
      <p:ext uri="{BB962C8B-B14F-4D97-AF65-F5344CB8AC3E}">
        <p14:creationId xmlns:p14="http://schemas.microsoft.com/office/powerpoint/2010/main" val="31341168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D5B20752-2464-4DAE-BEF8-03C0B8B09501}"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68</a:t>
            </a:fld>
            <a:endParaRPr lang="en-US" dirty="0"/>
          </a:p>
        </p:txBody>
      </p:sp>
    </p:spTree>
    <p:extLst>
      <p:ext uri="{BB962C8B-B14F-4D97-AF65-F5344CB8AC3E}">
        <p14:creationId xmlns:p14="http://schemas.microsoft.com/office/powerpoint/2010/main" val="2413913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58C04945-4227-4F74-B7D2-7D7861A4363C}"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69</a:t>
            </a:fld>
            <a:endParaRPr lang="en-US" dirty="0"/>
          </a:p>
        </p:txBody>
      </p:sp>
    </p:spTree>
    <p:extLst>
      <p:ext uri="{BB962C8B-B14F-4D97-AF65-F5344CB8AC3E}">
        <p14:creationId xmlns:p14="http://schemas.microsoft.com/office/powerpoint/2010/main" val="13918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102.4 Referenced codes and standards. </a:t>
            </a:r>
            <a:r>
              <a:rPr lang="en-US" dirty="0"/>
              <a:t>The codes and standards referenced in this code shall be considered part of the requirements of this code to the prescribed extent of each such reference and as further regulated in Sections 102.4.1 and 102.4.2.</a:t>
            </a:r>
          </a:p>
          <a:p>
            <a:r>
              <a:rPr lang="en-US" b="1" dirty="0"/>
              <a:t>[A] 102.4.1 Conflicts. </a:t>
            </a:r>
            <a:r>
              <a:rPr lang="en-US" dirty="0"/>
              <a:t>Where conflicts occur between provisions of this code and referenced codes and standards, the provisions of this code shall apply.</a:t>
            </a:r>
          </a:p>
          <a:p>
            <a:r>
              <a:rPr lang="en-US" b="1" dirty="0"/>
              <a:t>[A] 102.4.2 Provisions in referenced codes and standards. </a:t>
            </a:r>
            <a:r>
              <a:rPr lang="en-US" dirty="0"/>
              <a:t>Where the extent of the reference to a referenced code or standard includes subject matter that is within the scope of this code or the International Codes listed in Section 101.4, the provisions of this code or the International Codes listed in Section 101.4, as applicable, shall take precedence over the provisions in the referenced code or standard.</a:t>
            </a:r>
          </a:p>
        </p:txBody>
      </p:sp>
      <p:sp>
        <p:nvSpPr>
          <p:cNvPr id="4" name="Header Placeholder 3"/>
          <p:cNvSpPr>
            <a:spLocks noGrp="1"/>
          </p:cNvSpPr>
          <p:nvPr>
            <p:ph type="hdr" sz="quarter" idx="10"/>
          </p:nvPr>
        </p:nvSpPr>
        <p:spPr/>
        <p:txBody>
          <a:bodyPr/>
          <a:lstStyle/>
          <a:p>
            <a:r>
              <a:rPr lang="en-US"/>
              <a:t>2012 Slide Template</a:t>
            </a:r>
            <a:endParaRPr lang="en-US" dirty="0"/>
          </a:p>
        </p:txBody>
      </p:sp>
      <p:sp>
        <p:nvSpPr>
          <p:cNvPr id="5" name="Date Placeholder 4"/>
          <p:cNvSpPr>
            <a:spLocks noGrp="1"/>
          </p:cNvSpPr>
          <p:nvPr>
            <p:ph type="dt" idx="11"/>
          </p:nvPr>
        </p:nvSpPr>
        <p:spPr/>
        <p:txBody>
          <a:bodyPr/>
          <a:lstStyle/>
          <a:p>
            <a:fld id="{6628B880-C528-4CA6-84B8-9DFB8D9FB165}" type="datetime1">
              <a:rPr lang="en-US" smtClean="0"/>
              <a:t>4/25/2019</a:t>
            </a:fld>
            <a:endParaRPr lang="en-US" dirty="0"/>
          </a:p>
        </p:txBody>
      </p:sp>
      <p:sp>
        <p:nvSpPr>
          <p:cNvPr id="6" name="Footer Placeholder 5"/>
          <p:cNvSpPr>
            <a:spLocks noGrp="1"/>
          </p:cNvSpPr>
          <p:nvPr>
            <p:ph type="ftr" sz="quarter" idx="12"/>
          </p:nvPr>
        </p:nvSpPr>
        <p:spPr/>
        <p:txBody>
          <a:bodyPr/>
          <a:lstStyle/>
          <a:p>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fld id="{0DDD37E1-B8F4-4EEA-9E3C-6B70F5B6BBE7}" type="slidenum">
              <a:rPr lang="en-US" smtClean="0"/>
              <a:pPr/>
              <a:t>7</a:t>
            </a:fld>
            <a:endParaRPr lang="en-US" dirty="0"/>
          </a:p>
        </p:txBody>
      </p:sp>
    </p:spTree>
    <p:extLst>
      <p:ext uri="{BB962C8B-B14F-4D97-AF65-F5344CB8AC3E}">
        <p14:creationId xmlns:p14="http://schemas.microsoft.com/office/powerpoint/2010/main" val="20493292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 This</a:t>
            </a:r>
            <a:r>
              <a:rPr lang="en-US" baseline="0" dirty="0"/>
              <a:t> and the next slide are a little text heavy…would like to summarize the bullet points more.</a:t>
            </a:r>
            <a:endParaRPr lang="en-US" dirty="0"/>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ECC2AE12-374B-4CD6-BCB4-C4EE2ECEC998}" type="datetime1">
              <a:rPr lang="en-US" smtClean="0"/>
              <a:pPr>
                <a:defRPr/>
              </a:pPr>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70</a:t>
            </a:fld>
            <a:endParaRPr lang="en-US" dirty="0"/>
          </a:p>
        </p:txBody>
      </p:sp>
    </p:spTree>
    <p:extLst>
      <p:ext uri="{BB962C8B-B14F-4D97-AF65-F5344CB8AC3E}">
        <p14:creationId xmlns:p14="http://schemas.microsoft.com/office/powerpoint/2010/main" val="30115697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79EDF103-BC76-4597-BE2C-B055F1210785}"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71</a:t>
            </a:fld>
            <a:endParaRPr lang="en-US" dirty="0"/>
          </a:p>
        </p:txBody>
      </p:sp>
    </p:spTree>
    <p:extLst>
      <p:ext uri="{BB962C8B-B14F-4D97-AF65-F5344CB8AC3E}">
        <p14:creationId xmlns:p14="http://schemas.microsoft.com/office/powerpoint/2010/main" val="544655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F714C375-A15A-4C1B-A77D-C7754C20698A}"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72</a:t>
            </a:fld>
            <a:endParaRPr lang="en-US" dirty="0"/>
          </a:p>
        </p:txBody>
      </p:sp>
    </p:spTree>
    <p:extLst>
      <p:ext uri="{BB962C8B-B14F-4D97-AF65-F5344CB8AC3E}">
        <p14:creationId xmlns:p14="http://schemas.microsoft.com/office/powerpoint/2010/main" val="20734943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93FA48DA-6244-4D66-A06C-2C3A4C5E3A58}"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73</a:t>
            </a:fld>
            <a:endParaRPr lang="en-US" dirty="0"/>
          </a:p>
        </p:txBody>
      </p:sp>
    </p:spTree>
    <p:extLst>
      <p:ext uri="{BB962C8B-B14F-4D97-AF65-F5344CB8AC3E}">
        <p14:creationId xmlns:p14="http://schemas.microsoft.com/office/powerpoint/2010/main" val="5188125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not in an emergency care</a:t>
            </a:r>
            <a:r>
              <a:rPr lang="en-US" baseline="0" dirty="0"/>
              <a:t> center or emergency room in a hospital.  Required in emergency operation centers.</a:t>
            </a:r>
            <a:endParaRPr lang="en-US" dirty="0"/>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70BC604E-03CF-47C2-9014-E3FE44587BDE}"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74</a:t>
            </a:fld>
            <a:endParaRPr lang="en-US" dirty="0"/>
          </a:p>
        </p:txBody>
      </p:sp>
    </p:spTree>
    <p:extLst>
      <p:ext uri="{BB962C8B-B14F-4D97-AF65-F5344CB8AC3E}">
        <p14:creationId xmlns:p14="http://schemas.microsoft.com/office/powerpoint/2010/main" val="1246405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 tornado</a:t>
            </a:r>
            <a:r>
              <a:rPr lang="en-US" baseline="0" dirty="0"/>
              <a:t> shelters are required in fire stations in the tornado belt, but there is no requirement for </a:t>
            </a:r>
            <a:r>
              <a:rPr lang="en-US" baseline="0"/>
              <a:t>hurricane shelters.</a:t>
            </a:r>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A7297A2A-FC36-4527-8DAE-4EA752BF4097}"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75</a:t>
            </a:fld>
            <a:endParaRPr lang="en-US" dirty="0"/>
          </a:p>
        </p:txBody>
      </p:sp>
    </p:spTree>
    <p:extLst>
      <p:ext uri="{BB962C8B-B14F-4D97-AF65-F5344CB8AC3E}">
        <p14:creationId xmlns:p14="http://schemas.microsoft.com/office/powerpoint/2010/main" val="38504036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Rot="1" noChangeAspect="1" noChangeArrowheads="1" noTextEdit="1"/>
          </p:cNvSpPr>
          <p:nvPr>
            <p:ph type="sldImg"/>
          </p:nvPr>
        </p:nvSpPr>
        <p:spPr>
          <a:xfrm>
            <a:off x="1138238" y="687388"/>
            <a:ext cx="4681537" cy="3511550"/>
          </a:xfrm>
          <a:ln/>
        </p:spPr>
      </p:sp>
      <p:sp>
        <p:nvSpPr>
          <p:cNvPr id="640003" name="Rectangle 3"/>
          <p:cNvSpPr>
            <a:spLocks noGrp="1" noChangeArrowheads="1"/>
          </p:cNvSpPr>
          <p:nvPr>
            <p:ph type="body" idx="1"/>
          </p:nvPr>
        </p:nvSpPr>
        <p:spPr>
          <a:xfrm>
            <a:off x="916872" y="4424365"/>
            <a:ext cx="5124731" cy="4198938"/>
          </a:xfrm>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2012 Slide Template</a:t>
            </a:r>
          </a:p>
        </p:txBody>
      </p:sp>
      <p:sp>
        <p:nvSpPr>
          <p:cNvPr id="6" name="Rectangle 6"/>
          <p:cNvSpPr>
            <a:spLocks noGrp="1" noChangeArrowheads="1"/>
          </p:cNvSpPr>
          <p:nvPr>
            <p:ph type="ftr" sz="quarter" idx="4"/>
          </p:nvPr>
        </p:nvSpPr>
        <p:spPr>
          <a:ln/>
        </p:spPr>
        <p:txBody>
          <a:bodyPr/>
          <a:lstStyle/>
          <a:p>
            <a:r>
              <a:rPr lang="en-US"/>
              <a:t>Copyright 2011 International Code Council</a:t>
            </a:r>
          </a:p>
        </p:txBody>
      </p:sp>
      <p:sp>
        <p:nvSpPr>
          <p:cNvPr id="7" name="Rectangle 7"/>
          <p:cNvSpPr>
            <a:spLocks noGrp="1" noChangeArrowheads="1"/>
          </p:cNvSpPr>
          <p:nvPr>
            <p:ph type="sldNum" sz="quarter" idx="5"/>
          </p:nvPr>
        </p:nvSpPr>
        <p:spPr>
          <a:ln/>
        </p:spPr>
        <p:txBody>
          <a:bodyPr/>
          <a:lstStyle/>
          <a:p>
            <a:fld id="{539437E8-4F3D-4AE9-90B2-A56A6B92374C}" type="slidenum">
              <a:rPr lang="en-US"/>
              <a:pPr/>
              <a:t>77</a:t>
            </a:fld>
            <a:endParaRPr lang="en-US"/>
          </a:p>
        </p:txBody>
      </p:sp>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fld id="{DAA4BB22-693E-4B10-A9D3-77EF0D96FF64}" type="datetime1">
              <a:rPr lang="en-US" smtClean="0"/>
              <a:pPr/>
              <a:t>4/25/2019</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2012 Slide Template</a:t>
            </a:r>
          </a:p>
        </p:txBody>
      </p:sp>
      <p:sp>
        <p:nvSpPr>
          <p:cNvPr id="6" name="Rectangle 6"/>
          <p:cNvSpPr>
            <a:spLocks noGrp="1" noChangeArrowheads="1"/>
          </p:cNvSpPr>
          <p:nvPr>
            <p:ph type="ftr" sz="quarter" idx="4"/>
          </p:nvPr>
        </p:nvSpPr>
        <p:spPr>
          <a:ln/>
        </p:spPr>
        <p:txBody>
          <a:bodyPr/>
          <a:lstStyle/>
          <a:p>
            <a:r>
              <a:rPr lang="en-US"/>
              <a:t>Copyright 2011 International Code Council</a:t>
            </a:r>
          </a:p>
        </p:txBody>
      </p:sp>
      <p:sp>
        <p:nvSpPr>
          <p:cNvPr id="7" name="Rectangle 7"/>
          <p:cNvSpPr>
            <a:spLocks noGrp="1" noChangeArrowheads="1"/>
          </p:cNvSpPr>
          <p:nvPr>
            <p:ph type="sldNum" sz="quarter" idx="5"/>
          </p:nvPr>
        </p:nvSpPr>
        <p:spPr>
          <a:ln/>
        </p:spPr>
        <p:txBody>
          <a:bodyPr/>
          <a:lstStyle/>
          <a:p>
            <a:fld id="{B95BB517-5FB5-406E-909C-45C975352564}" type="slidenum">
              <a:rPr lang="en-US"/>
              <a:pPr/>
              <a:t>78</a:t>
            </a:fld>
            <a:endParaRPr lang="en-US"/>
          </a:p>
        </p:txBody>
      </p:sp>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fld id="{ADA72319-37DC-4189-978C-EA661776D14B}" type="datetime1">
              <a:rPr lang="en-US" smtClean="0"/>
              <a:pPr/>
              <a:t>4/25/2019</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p:spPr>
        <p:txBody>
          <a:bodyPr/>
          <a:lstStyle/>
          <a:p>
            <a:pPr eaLnBrk="1" hangingPunct="1"/>
            <a:endParaRPr lang="en-US">
              <a:latin typeface="Arial" pitchFamily="34" charset="0"/>
              <a:ea typeface="ＭＳ Ｐゴシック"/>
              <a:cs typeface="Arial" pitchFamily="34" charset="0"/>
            </a:endParaRPr>
          </a:p>
        </p:txBody>
      </p:sp>
      <p:sp>
        <p:nvSpPr>
          <p:cNvPr id="190468" name="Header Placeholder 3"/>
          <p:cNvSpPr>
            <a:spLocks noGrp="1"/>
          </p:cNvSpPr>
          <p:nvPr>
            <p:ph type="hdr" sz="quarter"/>
          </p:nvPr>
        </p:nvSpPr>
        <p:spPr>
          <a:noFill/>
        </p:spPr>
        <p:txBody>
          <a:bodyPr/>
          <a:lstStyle/>
          <a:p>
            <a:r>
              <a:rPr lang="en-US">
                <a:solidFill>
                  <a:srgbClr val="000000"/>
                </a:solidFill>
              </a:rPr>
              <a:t>2012 Slide Template</a:t>
            </a:r>
          </a:p>
        </p:txBody>
      </p:sp>
      <p:sp>
        <p:nvSpPr>
          <p:cNvPr id="190469" name="Date Placeholder 4"/>
          <p:cNvSpPr>
            <a:spLocks noGrp="1"/>
          </p:cNvSpPr>
          <p:nvPr>
            <p:ph type="dt" sz="quarter" idx="1"/>
          </p:nvPr>
        </p:nvSpPr>
        <p:spPr>
          <a:noFill/>
        </p:spPr>
        <p:txBody>
          <a:bodyPr/>
          <a:lstStyle/>
          <a:p>
            <a:endParaRPr lang="en-US">
              <a:solidFill>
                <a:srgbClr val="000000"/>
              </a:solidFill>
            </a:endParaRPr>
          </a:p>
        </p:txBody>
      </p:sp>
      <p:sp>
        <p:nvSpPr>
          <p:cNvPr id="190470" name="Footer Placeholder 5"/>
          <p:cNvSpPr>
            <a:spLocks noGrp="1"/>
          </p:cNvSpPr>
          <p:nvPr>
            <p:ph type="ftr" sz="quarter" idx="4"/>
          </p:nvPr>
        </p:nvSpPr>
        <p:spPr>
          <a:noFill/>
        </p:spPr>
        <p:txBody>
          <a:bodyPr/>
          <a:lstStyle/>
          <a:p>
            <a:r>
              <a:rPr lang="en-US">
                <a:solidFill>
                  <a:srgbClr val="000000"/>
                </a:solidFill>
              </a:rPr>
              <a:t>Copyright 2011 International Code Council</a:t>
            </a:r>
          </a:p>
        </p:txBody>
      </p:sp>
      <p:sp>
        <p:nvSpPr>
          <p:cNvPr id="190471" name="Slide Number Placeholder 6"/>
          <p:cNvSpPr>
            <a:spLocks noGrp="1"/>
          </p:cNvSpPr>
          <p:nvPr>
            <p:ph type="sldNum" sz="quarter" idx="5"/>
          </p:nvPr>
        </p:nvSpPr>
        <p:spPr>
          <a:noFill/>
        </p:spPr>
        <p:txBody>
          <a:bodyPr/>
          <a:lstStyle/>
          <a:p>
            <a:fld id="{C0754676-FB96-4EA3-8880-DED48DB41C01}" type="slidenum">
              <a:rPr lang="en-US">
                <a:solidFill>
                  <a:srgbClr val="000000"/>
                </a:solidFill>
              </a:rPr>
              <a:pPr/>
              <a:t>79</a:t>
            </a:fld>
            <a:endParaRPr 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31872FA0-5C9B-4FEA-B6D4-110BDB73812E}"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8</a:t>
            </a:fld>
            <a:endParaRPr lang="en-US" dirty="0"/>
          </a:p>
        </p:txBody>
      </p:sp>
    </p:spTree>
    <p:extLst>
      <p:ext uri="{BB962C8B-B14F-4D97-AF65-F5344CB8AC3E}">
        <p14:creationId xmlns:p14="http://schemas.microsoft.com/office/powerpoint/2010/main" val="1552015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2012 Slide Template</a:t>
            </a:r>
            <a:endParaRPr lang="en-US" dirty="0"/>
          </a:p>
        </p:txBody>
      </p:sp>
      <p:sp>
        <p:nvSpPr>
          <p:cNvPr id="5" name="Date Placeholder 4"/>
          <p:cNvSpPr>
            <a:spLocks noGrp="1"/>
          </p:cNvSpPr>
          <p:nvPr>
            <p:ph type="dt" idx="11"/>
          </p:nvPr>
        </p:nvSpPr>
        <p:spPr/>
        <p:txBody>
          <a:bodyPr/>
          <a:lstStyle/>
          <a:p>
            <a:pPr>
              <a:defRPr/>
            </a:pPr>
            <a:fld id="{3A3A2673-4A21-4843-95C0-A491A1A44DE1}" type="datetime1">
              <a:rPr lang="en-US" smtClean="0"/>
              <a:t>4/25/2019</a:t>
            </a:fld>
            <a:endParaRPr lang="en-US" dirty="0"/>
          </a:p>
        </p:txBody>
      </p:sp>
      <p:sp>
        <p:nvSpPr>
          <p:cNvPr id="6" name="Footer Placeholder 5"/>
          <p:cNvSpPr>
            <a:spLocks noGrp="1"/>
          </p:cNvSpPr>
          <p:nvPr>
            <p:ph type="ftr" sz="quarter" idx="12"/>
          </p:nvPr>
        </p:nvSpPr>
        <p:spPr/>
        <p:txBody>
          <a:bodyPr/>
          <a:lstStyle/>
          <a:p>
            <a:pPr>
              <a:defRPr/>
            </a:pPr>
            <a:r>
              <a:rPr lang="en-US"/>
              <a:t>Copyright 2011 International Code Council</a:t>
            </a:r>
            <a:endParaRPr lang="en-US" dirty="0"/>
          </a:p>
        </p:txBody>
      </p:sp>
      <p:sp>
        <p:nvSpPr>
          <p:cNvPr id="7" name="Slide Number Placeholder 6"/>
          <p:cNvSpPr>
            <a:spLocks noGrp="1"/>
          </p:cNvSpPr>
          <p:nvPr>
            <p:ph type="sldNum" sz="quarter" idx="13"/>
          </p:nvPr>
        </p:nvSpPr>
        <p:spPr/>
        <p:txBody>
          <a:bodyPr/>
          <a:lstStyle/>
          <a:p>
            <a:pPr>
              <a:defRPr/>
            </a:pPr>
            <a:fld id="{9CEE1C1D-C079-41DA-9B81-E19319B16414}" type="slidenum">
              <a:rPr lang="en-US" smtClean="0"/>
              <a:pPr>
                <a:defRPr/>
              </a:pPr>
              <a:t>9</a:t>
            </a:fld>
            <a:endParaRPr lang="en-US" dirty="0"/>
          </a:p>
        </p:txBody>
      </p:sp>
    </p:spTree>
    <p:extLst>
      <p:ext uri="{BB962C8B-B14F-4D97-AF65-F5344CB8AC3E}">
        <p14:creationId xmlns:p14="http://schemas.microsoft.com/office/powerpoint/2010/main" val="2931384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6096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130425"/>
            <a:ext cx="7772400" cy="1470025"/>
          </a:xfrm>
          <a:effectLst>
            <a:outerShdw blurRad="50800" dist="38100" dir="2700000" algn="tl" rotWithShape="0">
              <a:prstClr val="black">
                <a:alpha val="40000"/>
              </a:prstClr>
            </a:outerShdw>
          </a:effectLst>
        </p:spPr>
        <p:txBody>
          <a:bodyPr/>
          <a:lstStyle>
            <a:lvl1pPr>
              <a:defRPr b="1" baseline="0">
                <a:solidFill>
                  <a:schemeClr val="bg2"/>
                </a:solidFill>
              </a:defRPr>
            </a:lvl1pPr>
          </a:lstStyle>
          <a:p>
            <a:endParaRPr lang="en-US" dirty="0"/>
          </a:p>
        </p:txBody>
      </p:sp>
      <p:sp>
        <p:nvSpPr>
          <p:cNvPr id="3" name="Subtitle 2"/>
          <p:cNvSpPr>
            <a:spLocks noGrp="1"/>
          </p:cNvSpPr>
          <p:nvPr>
            <p:ph type="subTitle" idx="1"/>
          </p:nvPr>
        </p:nvSpPr>
        <p:spPr>
          <a:xfrm>
            <a:off x="685800" y="3886200"/>
            <a:ext cx="70866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10"/>
          </p:nvPr>
        </p:nvSpPr>
        <p:spPr/>
        <p:txBody>
          <a:bodyPr/>
          <a:lstStyle>
            <a:lvl1pPr>
              <a:defRPr sz="1000"/>
            </a:lvl1pPr>
          </a:lstStyle>
          <a:p>
            <a:pPr>
              <a:defRPr/>
            </a:pPr>
            <a:fld id="{F187EC23-5526-456C-9371-520AB66D8394}" type="slidenum">
              <a:rPr lang="en-US"/>
              <a:pPr>
                <a:defRPr/>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3200" y="153453"/>
            <a:ext cx="1537076" cy="214161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6248400"/>
            <a:ext cx="9144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a:xfrm>
            <a:off x="1066800" y="6326680"/>
            <a:ext cx="5029200" cy="365125"/>
          </a:xfrm>
        </p:spPr>
        <p:txBody>
          <a:bodyPr/>
          <a:lstStyle>
            <a:lvl1pPr>
              <a:defRPr sz="1000" dirty="0" smtClean="0"/>
            </a:lvl1pPr>
          </a:lstStyle>
          <a:p>
            <a:pPr>
              <a:defRPr/>
            </a:pPr>
            <a:r>
              <a:rPr lang="en-US"/>
              <a:t>Overview of the ICC 500: ICC/NSSA Standard for the Design and Construction of Storm Shelters</a:t>
            </a:r>
            <a:endParaRPr lang="en-US" dirty="0"/>
          </a:p>
        </p:txBody>
      </p:sp>
      <p:sp>
        <p:nvSpPr>
          <p:cNvPr id="8" name="Slide Number Placeholder 5"/>
          <p:cNvSpPr>
            <a:spLocks noGrp="1"/>
          </p:cNvSpPr>
          <p:nvPr>
            <p:ph type="sldNum" sz="quarter" idx="11"/>
          </p:nvPr>
        </p:nvSpPr>
        <p:spPr/>
        <p:txBody>
          <a:bodyPr/>
          <a:lstStyle>
            <a:lvl1pPr>
              <a:defRPr sz="1000" smtClean="0"/>
            </a:lvl1pPr>
          </a:lstStyle>
          <a:p>
            <a:pPr>
              <a:defRPr/>
            </a:pPr>
            <a:fld id="{4C9BA85A-05AB-40DE-A642-B306DDD4645C}" type="slidenum">
              <a:rPr lang="en-US"/>
              <a:pPr>
                <a:defRPr/>
              </a:pPr>
              <a:t>‹#›</a:t>
            </a:fld>
            <a:endParaRPr lang="en-US" dirty="0"/>
          </a:p>
        </p:txBody>
      </p:sp>
      <p:pic>
        <p:nvPicPr>
          <p:cNvPr id="9"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52400" y="5804995"/>
            <a:ext cx="685800" cy="886810"/>
          </a:xfrm>
          <a:prstGeom prst="rect">
            <a:avLst/>
          </a:prstGeom>
          <a:noFill/>
          <a:ln w="9525">
            <a:noFill/>
            <a:miter lim="800000"/>
            <a:headEnd/>
            <a:tailEnd/>
          </a:ln>
        </p:spPr>
      </p:pic>
    </p:spTree>
    <p:extLst>
      <p:ext uri="{BB962C8B-B14F-4D97-AF65-F5344CB8AC3E}">
        <p14:creationId xmlns:p14="http://schemas.microsoft.com/office/powerpoint/2010/main" val="1589969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userDrawn="1"/>
        </p:nvCxnSpPr>
        <p:spPr>
          <a:xfrm>
            <a:off x="0" y="6248400"/>
            <a:ext cx="9144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990600" y="6356350"/>
            <a:ext cx="5029200" cy="365125"/>
          </a:xfrm>
        </p:spPr>
        <p:txBody>
          <a:bodyPr/>
          <a:lstStyle>
            <a:lvl1pPr>
              <a:defRPr sz="1000" dirty="0" smtClean="0"/>
            </a:lvl1pPr>
          </a:lstStyle>
          <a:p>
            <a:pPr>
              <a:defRPr/>
            </a:pPr>
            <a:r>
              <a:rPr lang="en-US"/>
              <a:t>Overview of the ICC 500: ICC/NSSA Standard for the Design and Construction of Storm Shelters</a:t>
            </a:r>
            <a:endParaRPr lang="en-US" dirty="0"/>
          </a:p>
        </p:txBody>
      </p:sp>
      <p:sp>
        <p:nvSpPr>
          <p:cNvPr id="8" name="Slide Number Placeholder 5"/>
          <p:cNvSpPr>
            <a:spLocks noGrp="1"/>
          </p:cNvSpPr>
          <p:nvPr>
            <p:ph type="sldNum" sz="quarter" idx="11"/>
          </p:nvPr>
        </p:nvSpPr>
        <p:spPr/>
        <p:txBody>
          <a:bodyPr/>
          <a:lstStyle>
            <a:lvl1pPr>
              <a:defRPr sz="1000" smtClean="0"/>
            </a:lvl1pPr>
          </a:lstStyle>
          <a:p>
            <a:pPr>
              <a:defRPr/>
            </a:pPr>
            <a:fld id="{4C9BA85A-05AB-40DE-A642-B306DDD4645C}" type="slidenum">
              <a:rPr lang="en-US"/>
              <a:pPr>
                <a:defRPr/>
              </a:pPr>
              <a:t>‹#›</a:t>
            </a:fld>
            <a:endParaRPr lang="en-US" dirty="0"/>
          </a:p>
        </p:txBody>
      </p:sp>
      <p:pic>
        <p:nvPicPr>
          <p:cNvPr id="9"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52400" y="5804995"/>
            <a:ext cx="685800" cy="886810"/>
          </a:xfrm>
          <a:prstGeom prst="rect">
            <a:avLst/>
          </a:prstGeom>
          <a:noFill/>
          <a:ln w="9525">
            <a:noFill/>
            <a:miter lim="800000"/>
            <a:headEnd/>
            <a:tailEnd/>
          </a:ln>
        </p:spPr>
      </p:pic>
    </p:spTree>
    <p:extLst>
      <p:ext uri="{BB962C8B-B14F-4D97-AF65-F5344CB8AC3E}">
        <p14:creationId xmlns:p14="http://schemas.microsoft.com/office/powerpoint/2010/main" val="1235750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cxnSp>
        <p:nvCxnSpPr>
          <p:cNvPr id="7" name="Straight Connector 6"/>
          <p:cNvCxnSpPr/>
          <p:nvPr userDrawn="1"/>
        </p:nvCxnSpPr>
        <p:spPr>
          <a:xfrm>
            <a:off x="0" y="6248400"/>
            <a:ext cx="9144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10"/>
          </p:nvPr>
        </p:nvSpPr>
        <p:spPr>
          <a:xfrm>
            <a:off x="990600" y="6356350"/>
            <a:ext cx="5029200" cy="365125"/>
          </a:xfrm>
        </p:spPr>
        <p:txBody>
          <a:bodyPr/>
          <a:lstStyle>
            <a:lvl1pPr>
              <a:defRPr sz="1000" dirty="0" smtClean="0"/>
            </a:lvl1pPr>
          </a:lstStyle>
          <a:p>
            <a:pPr>
              <a:defRPr/>
            </a:pPr>
            <a:r>
              <a:rPr lang="en-US"/>
              <a:t>Overview of the ICC 500: ICC/NSSA Standard for the Design and Construction of Storm Shelters</a:t>
            </a:r>
            <a:endParaRPr lang="en-US" dirty="0"/>
          </a:p>
        </p:txBody>
      </p:sp>
      <p:sp>
        <p:nvSpPr>
          <p:cNvPr id="10" name="Slide Number Placeholder 5"/>
          <p:cNvSpPr>
            <a:spLocks noGrp="1"/>
          </p:cNvSpPr>
          <p:nvPr>
            <p:ph type="sldNum" sz="quarter" idx="11"/>
          </p:nvPr>
        </p:nvSpPr>
        <p:spPr/>
        <p:txBody>
          <a:bodyPr/>
          <a:lstStyle>
            <a:lvl1pPr>
              <a:defRPr sz="1000" smtClean="0"/>
            </a:lvl1pPr>
          </a:lstStyle>
          <a:p>
            <a:pPr>
              <a:defRPr/>
            </a:pPr>
            <a:fld id="{394EC9B9-9FF4-4096-A789-57A3D74D88B6}" type="slidenum">
              <a:rPr lang="en-US"/>
              <a:pPr>
                <a:defRPr/>
              </a:pPr>
              <a:t>‹#›</a:t>
            </a:fld>
            <a:endParaRPr lang="en-US" dirty="0"/>
          </a:p>
        </p:txBody>
      </p:sp>
      <p:pic>
        <p:nvPicPr>
          <p:cNvPr id="11"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52400" y="5804995"/>
            <a:ext cx="685800" cy="886810"/>
          </a:xfrm>
          <a:prstGeom prst="rect">
            <a:avLst/>
          </a:prstGeom>
          <a:noFill/>
          <a:ln w="9525">
            <a:noFill/>
            <a:miter lim="800000"/>
            <a:headEnd/>
            <a:tailEnd/>
          </a:ln>
        </p:spPr>
      </p:pic>
    </p:spTree>
    <p:extLst>
      <p:ext uri="{BB962C8B-B14F-4D97-AF65-F5344CB8AC3E}">
        <p14:creationId xmlns:p14="http://schemas.microsoft.com/office/powerpoint/2010/main" val="97711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cxnSp>
        <p:nvCxnSpPr>
          <p:cNvPr id="3" name="Straight Connector 2"/>
          <p:cNvCxnSpPr/>
          <p:nvPr userDrawn="1"/>
        </p:nvCxnSpPr>
        <p:spPr>
          <a:xfrm>
            <a:off x="0" y="6248400"/>
            <a:ext cx="9144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lvl1pPr>
              <a:defRPr>
                <a:solidFill>
                  <a:schemeClr val="tx1"/>
                </a:solidFill>
              </a:defRPr>
            </a:lvl1pPr>
          </a:lstStyle>
          <a:p>
            <a:r>
              <a:rPr lang="en-US" dirty="0"/>
              <a:t>Click to edit Master title style</a:t>
            </a:r>
          </a:p>
        </p:txBody>
      </p:sp>
      <p:sp>
        <p:nvSpPr>
          <p:cNvPr id="5" name="Footer Placeholder 4"/>
          <p:cNvSpPr>
            <a:spLocks noGrp="1"/>
          </p:cNvSpPr>
          <p:nvPr>
            <p:ph type="ftr" sz="quarter" idx="10"/>
          </p:nvPr>
        </p:nvSpPr>
        <p:spPr>
          <a:xfrm>
            <a:off x="990600" y="6356350"/>
            <a:ext cx="5029200" cy="365125"/>
          </a:xfrm>
        </p:spPr>
        <p:txBody>
          <a:bodyPr/>
          <a:lstStyle>
            <a:lvl1pPr>
              <a:defRPr sz="1000" dirty="0" smtClean="0"/>
            </a:lvl1pPr>
          </a:lstStyle>
          <a:p>
            <a:pPr>
              <a:defRPr/>
            </a:pPr>
            <a:r>
              <a:rPr lang="en-US"/>
              <a:t>Overview of the ICC 500: ICC/NSSA Standard for the Design and Construction of Storm Shelters</a:t>
            </a:r>
            <a:endParaRPr lang="en-US" dirty="0"/>
          </a:p>
        </p:txBody>
      </p:sp>
      <p:sp>
        <p:nvSpPr>
          <p:cNvPr id="6" name="Slide Number Placeholder 5"/>
          <p:cNvSpPr>
            <a:spLocks noGrp="1"/>
          </p:cNvSpPr>
          <p:nvPr>
            <p:ph type="sldNum" sz="quarter" idx="11"/>
          </p:nvPr>
        </p:nvSpPr>
        <p:spPr/>
        <p:txBody>
          <a:bodyPr/>
          <a:lstStyle>
            <a:lvl1pPr>
              <a:defRPr sz="1000" smtClean="0"/>
            </a:lvl1pPr>
          </a:lstStyle>
          <a:p>
            <a:pPr>
              <a:defRPr/>
            </a:pPr>
            <a:fld id="{23D97E65-A51F-4798-AA94-059DBE3A3F9F}" type="slidenum">
              <a:rPr lang="en-US"/>
              <a:pPr>
                <a:defRPr/>
              </a:pPr>
              <a:t>‹#›</a:t>
            </a:fld>
            <a:endParaRPr lang="en-US" dirty="0"/>
          </a:p>
        </p:txBody>
      </p:sp>
      <p:pic>
        <p:nvPicPr>
          <p:cNvPr id="7"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52400" y="5804995"/>
            <a:ext cx="685800" cy="886810"/>
          </a:xfrm>
          <a:prstGeom prst="rect">
            <a:avLst/>
          </a:prstGeom>
          <a:noFill/>
          <a:ln w="9525">
            <a:noFill/>
            <a:miter lim="800000"/>
            <a:headEnd/>
            <a:tailEnd/>
          </a:ln>
        </p:spPr>
      </p:pic>
    </p:spTree>
    <p:extLst>
      <p:ext uri="{BB962C8B-B14F-4D97-AF65-F5344CB8AC3E}">
        <p14:creationId xmlns:p14="http://schemas.microsoft.com/office/powerpoint/2010/main" val="3037527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with light color">
    <p:spTree>
      <p:nvGrpSpPr>
        <p:cNvPr id="1" name=""/>
        <p:cNvGrpSpPr/>
        <p:nvPr/>
      </p:nvGrpSpPr>
      <p:grpSpPr>
        <a:xfrm>
          <a:off x="0" y="0"/>
          <a:ext cx="0" cy="0"/>
          <a:chOff x="0" y="0"/>
          <a:chExt cx="0" cy="0"/>
        </a:xfrm>
      </p:grpSpPr>
      <p:cxnSp>
        <p:nvCxnSpPr>
          <p:cNvPr id="3" name="Straight Connector 2"/>
          <p:cNvCxnSpPr/>
          <p:nvPr userDrawn="1"/>
        </p:nvCxnSpPr>
        <p:spPr>
          <a:xfrm>
            <a:off x="0" y="6248400"/>
            <a:ext cx="9144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0"/>
          </p:nvPr>
        </p:nvSpPr>
        <p:spPr>
          <a:xfrm>
            <a:off x="990600" y="6356350"/>
            <a:ext cx="5029200" cy="365125"/>
          </a:xfrm>
        </p:spPr>
        <p:txBody>
          <a:bodyPr/>
          <a:lstStyle>
            <a:lvl1pPr>
              <a:defRPr sz="1000" dirty="0" smtClean="0"/>
            </a:lvl1pPr>
          </a:lstStyle>
          <a:p>
            <a:pPr>
              <a:defRPr/>
            </a:pPr>
            <a:r>
              <a:rPr lang="en-US"/>
              <a:t>Overview of the ICC 500: ICC/NSSA Standard for the Design and Construction of Storm Shelters</a:t>
            </a:r>
            <a:endParaRPr lang="en-US" dirty="0"/>
          </a:p>
        </p:txBody>
      </p:sp>
      <p:sp>
        <p:nvSpPr>
          <p:cNvPr id="6" name="Slide Number Placeholder 5"/>
          <p:cNvSpPr>
            <a:spLocks noGrp="1"/>
          </p:cNvSpPr>
          <p:nvPr>
            <p:ph type="sldNum" sz="quarter" idx="11"/>
          </p:nvPr>
        </p:nvSpPr>
        <p:spPr/>
        <p:txBody>
          <a:bodyPr/>
          <a:lstStyle>
            <a:lvl1pPr>
              <a:defRPr sz="1000" smtClean="0"/>
            </a:lvl1pPr>
          </a:lstStyle>
          <a:p>
            <a:pPr>
              <a:defRPr/>
            </a:pPr>
            <a:fld id="{23D97E65-A51F-4798-AA94-059DBE3A3F9F}" type="slidenum">
              <a:rPr lang="en-US"/>
              <a:pPr>
                <a:defRPr/>
              </a:pPr>
              <a:t>‹#›</a:t>
            </a:fld>
            <a:endParaRPr lang="en-US" dirty="0"/>
          </a:p>
        </p:txBody>
      </p:sp>
      <p:pic>
        <p:nvPicPr>
          <p:cNvPr id="7"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52400" y="5804995"/>
            <a:ext cx="685800" cy="886810"/>
          </a:xfrm>
          <a:prstGeom prst="rect">
            <a:avLst/>
          </a:prstGeom>
          <a:noFill/>
          <a:ln w="9525">
            <a:noFill/>
            <a:miter lim="800000"/>
            <a:headEnd/>
            <a:tailEnd/>
          </a:ln>
        </p:spPr>
      </p:pic>
    </p:spTree>
    <p:extLst>
      <p:ext uri="{BB962C8B-B14F-4D97-AF65-F5344CB8AC3E}">
        <p14:creationId xmlns:p14="http://schemas.microsoft.com/office/powerpoint/2010/main" val="30251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for AIA slide and copyright">
    <p:bg>
      <p:bgPr>
        <a:gradFill flip="none" rotWithShape="1">
          <a:gsLst>
            <a:gs pos="0">
              <a:schemeClr val="bg1">
                <a:alpha val="0"/>
              </a:schemeClr>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990600" y="6356350"/>
            <a:ext cx="5029200" cy="365125"/>
          </a:xfrm>
        </p:spPr>
        <p:txBody>
          <a:bodyPr/>
          <a:lstStyle>
            <a:lvl1pPr>
              <a:defRPr sz="1000" dirty="0" smtClean="0"/>
            </a:lvl1pPr>
          </a:lstStyle>
          <a:p>
            <a:pPr>
              <a:defRPr/>
            </a:pPr>
            <a:r>
              <a:rPr lang="en-US"/>
              <a:t>Overview of the ICC 500: ICC/NSSA Standard for the Design and Construction of Storm Shelters</a:t>
            </a:r>
            <a:endParaRPr lang="en-US" dirty="0"/>
          </a:p>
        </p:txBody>
      </p:sp>
      <p:sp>
        <p:nvSpPr>
          <p:cNvPr id="3" name="Slide Number Placeholder 5"/>
          <p:cNvSpPr>
            <a:spLocks noGrp="1"/>
          </p:cNvSpPr>
          <p:nvPr>
            <p:ph type="sldNum" sz="quarter" idx="11"/>
          </p:nvPr>
        </p:nvSpPr>
        <p:spPr/>
        <p:txBody>
          <a:bodyPr/>
          <a:lstStyle>
            <a:lvl1pPr>
              <a:defRPr sz="1000" smtClean="0"/>
            </a:lvl1pPr>
          </a:lstStyle>
          <a:p>
            <a:pPr>
              <a:defRPr/>
            </a:pPr>
            <a:fld id="{8B91B1FE-8DC9-442E-9752-95EB3ED5AAB6}" type="slidenum">
              <a:rPr lang="en-US"/>
              <a:pPr>
                <a:defRPr/>
              </a:pPr>
              <a:t>‹#›</a:t>
            </a:fld>
            <a:endParaRPr lang="en-US" dirty="0"/>
          </a:p>
        </p:txBody>
      </p:sp>
      <p:pic>
        <p:nvPicPr>
          <p:cNvPr id="6"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52400" y="5804995"/>
            <a:ext cx="685800" cy="886810"/>
          </a:xfrm>
          <a:prstGeom prst="rect">
            <a:avLst/>
          </a:prstGeom>
          <a:noFill/>
          <a:ln w="9525">
            <a:noFill/>
            <a:miter lim="800000"/>
            <a:headEnd/>
            <a:tailEnd/>
          </a:ln>
        </p:spPr>
      </p:pic>
    </p:spTree>
    <p:extLst>
      <p:ext uri="{BB962C8B-B14F-4D97-AF65-F5344CB8AC3E}">
        <p14:creationId xmlns:p14="http://schemas.microsoft.com/office/powerpoint/2010/main" val="2126268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cxnSp>
        <p:nvCxnSpPr>
          <p:cNvPr id="8" name="Straight Connector 7"/>
          <p:cNvCxnSpPr/>
          <p:nvPr userDrawn="1"/>
        </p:nvCxnSpPr>
        <p:spPr>
          <a:xfrm>
            <a:off x="0" y="6248400"/>
            <a:ext cx="9144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3050"/>
            <a:ext cx="3008313" cy="1162050"/>
          </a:xfrm>
          <a:effectLst>
            <a:outerShdw blurRad="25400" dist="25400" dir="2700000" algn="tl" rotWithShape="0">
              <a:prstClr val="black">
                <a:alpha val="55000"/>
              </a:prstClr>
            </a:outerShdw>
          </a:effectLst>
        </p:spPr>
        <p:txBody>
          <a:bodyPr anchor="b">
            <a:normAutofit/>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0"/>
          </p:nvPr>
        </p:nvSpPr>
        <p:spPr>
          <a:xfrm>
            <a:off x="990600" y="6356350"/>
            <a:ext cx="5029200" cy="365125"/>
          </a:xfrm>
        </p:spPr>
        <p:txBody>
          <a:bodyPr/>
          <a:lstStyle>
            <a:lvl1pPr>
              <a:defRPr sz="1000" dirty="0" smtClean="0"/>
            </a:lvl1pPr>
          </a:lstStyle>
          <a:p>
            <a:pPr>
              <a:defRPr/>
            </a:pPr>
            <a:r>
              <a:rPr lang="en-US"/>
              <a:t>Overview of the ICC 500: ICC/NSSA Standard for the Design and Construction of Storm Shelters</a:t>
            </a:r>
            <a:endParaRPr lang="en-US" dirty="0"/>
          </a:p>
        </p:txBody>
      </p:sp>
      <p:sp>
        <p:nvSpPr>
          <p:cNvPr id="7" name="Slide Number Placeholder 5"/>
          <p:cNvSpPr>
            <a:spLocks noGrp="1"/>
          </p:cNvSpPr>
          <p:nvPr>
            <p:ph type="sldNum" sz="quarter" idx="11"/>
          </p:nvPr>
        </p:nvSpPr>
        <p:spPr/>
        <p:txBody>
          <a:bodyPr/>
          <a:lstStyle>
            <a:lvl1pPr>
              <a:defRPr sz="1000" smtClean="0"/>
            </a:lvl1pPr>
          </a:lstStyle>
          <a:p>
            <a:pPr>
              <a:defRPr/>
            </a:pPr>
            <a:fld id="{FEF82E44-669D-4466-9B6B-8BE7AF20C7F3}" type="slidenum">
              <a:rPr lang="en-US"/>
              <a:pPr>
                <a:defRPr/>
              </a:pPr>
              <a:t>‹#›</a:t>
            </a:fld>
            <a:endParaRPr lang="en-US" dirty="0"/>
          </a:p>
        </p:txBody>
      </p:sp>
      <p:pic>
        <p:nvPicPr>
          <p:cNvPr id="9"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52400" y="5804995"/>
            <a:ext cx="685800" cy="886810"/>
          </a:xfrm>
          <a:prstGeom prst="rect">
            <a:avLst/>
          </a:prstGeom>
          <a:noFill/>
          <a:ln w="9525">
            <a:noFill/>
            <a:miter lim="800000"/>
            <a:headEnd/>
            <a:tailEnd/>
          </a:ln>
        </p:spPr>
      </p:pic>
    </p:spTree>
    <p:extLst>
      <p:ext uri="{BB962C8B-B14F-4D97-AF65-F5344CB8AC3E}">
        <p14:creationId xmlns:p14="http://schemas.microsoft.com/office/powerpoint/2010/main" val="4183375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cxnSp>
        <p:nvCxnSpPr>
          <p:cNvPr id="8" name="Straight Connector 7"/>
          <p:cNvCxnSpPr/>
          <p:nvPr userDrawn="1"/>
        </p:nvCxnSpPr>
        <p:spPr>
          <a:xfrm>
            <a:off x="0" y="6248400"/>
            <a:ext cx="9144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792288" y="4800600"/>
            <a:ext cx="5486400" cy="566738"/>
          </a:xfrm>
          <a:effectLst>
            <a:outerShdw blurRad="25400" dist="12700" dir="2700000" algn="tl" rotWithShape="0">
              <a:prstClr val="black">
                <a:alpha val="76000"/>
              </a:prstClr>
            </a:outerShdw>
          </a:effectLst>
        </p:spPr>
        <p:txBody>
          <a:bodyPr anchor="b">
            <a:normAutofit/>
          </a:bodyPr>
          <a:lstStyle>
            <a:lvl1pPr algn="l">
              <a:defRPr sz="28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0"/>
          </p:nvPr>
        </p:nvSpPr>
        <p:spPr>
          <a:xfrm>
            <a:off x="990600" y="6356350"/>
            <a:ext cx="5029200" cy="365125"/>
          </a:xfrm>
        </p:spPr>
        <p:txBody>
          <a:bodyPr/>
          <a:lstStyle>
            <a:lvl1pPr>
              <a:defRPr sz="1000" dirty="0" smtClean="0"/>
            </a:lvl1pPr>
          </a:lstStyle>
          <a:p>
            <a:pPr>
              <a:defRPr/>
            </a:pPr>
            <a:r>
              <a:rPr lang="en-US"/>
              <a:t>Overview of the ICC 500: ICC/NSSA Standard for the Design and Construction of Storm Shelters</a:t>
            </a:r>
            <a:endParaRPr lang="en-US" dirty="0"/>
          </a:p>
        </p:txBody>
      </p:sp>
      <p:sp>
        <p:nvSpPr>
          <p:cNvPr id="7" name="Slide Number Placeholder 5"/>
          <p:cNvSpPr>
            <a:spLocks noGrp="1"/>
          </p:cNvSpPr>
          <p:nvPr>
            <p:ph type="sldNum" sz="quarter" idx="11"/>
          </p:nvPr>
        </p:nvSpPr>
        <p:spPr/>
        <p:txBody>
          <a:bodyPr/>
          <a:lstStyle>
            <a:lvl1pPr>
              <a:defRPr sz="1000" smtClean="0"/>
            </a:lvl1pPr>
          </a:lstStyle>
          <a:p>
            <a:pPr>
              <a:defRPr/>
            </a:pPr>
            <a:fld id="{1B7F9D3E-1C0A-4ECB-A302-64C9E28BDBC0}" type="slidenum">
              <a:rPr lang="en-US"/>
              <a:pPr>
                <a:defRPr/>
              </a:pPr>
              <a:t>‹#›</a:t>
            </a:fld>
            <a:endParaRPr lang="en-US" dirty="0"/>
          </a:p>
        </p:txBody>
      </p:sp>
      <p:pic>
        <p:nvPicPr>
          <p:cNvPr id="9"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52400" y="5804995"/>
            <a:ext cx="685800" cy="886810"/>
          </a:xfrm>
          <a:prstGeom prst="rect">
            <a:avLst/>
          </a:prstGeom>
          <a:noFill/>
          <a:ln w="9525">
            <a:noFill/>
            <a:miter lim="800000"/>
            <a:headEnd/>
            <a:tailEnd/>
          </a:ln>
        </p:spPr>
      </p:pic>
    </p:spTree>
    <p:extLst>
      <p:ext uri="{BB962C8B-B14F-4D97-AF65-F5344CB8AC3E}">
        <p14:creationId xmlns:p14="http://schemas.microsoft.com/office/powerpoint/2010/main" val="1101070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Objective slide">
    <p:bg>
      <p:bgPr>
        <a:gradFill flip="none" rotWithShape="1">
          <a:gsLst>
            <a:gs pos="12000">
              <a:schemeClr val="bg1">
                <a:alpha val="0"/>
              </a:schemeClr>
            </a:gs>
            <a:gs pos="0">
              <a:srgbClr val="C6E6A2"/>
            </a:gs>
            <a:gs pos="100000">
              <a:srgbClr val="C6E6A2"/>
            </a:gs>
          </a:gsLst>
          <a:lin ang="16200000" scaled="1"/>
          <a:tileRect/>
        </a:gra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lvl1pPr algn="l">
              <a:defRPr b="1">
                <a:solidFill>
                  <a:schemeClr val="bg2"/>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0"/>
          </p:nvPr>
        </p:nvSpPr>
        <p:spPr>
          <a:xfrm>
            <a:off x="990600" y="6356350"/>
            <a:ext cx="4953000" cy="365125"/>
          </a:xfrm>
        </p:spPr>
        <p:txBody>
          <a:bodyPr/>
          <a:lstStyle>
            <a:lvl1pPr>
              <a:defRPr sz="1000"/>
            </a:lvl1pPr>
          </a:lstStyle>
          <a:p>
            <a:pPr>
              <a:defRPr/>
            </a:pPr>
            <a:r>
              <a:rPr lang="en-US"/>
              <a:t>Overview of the ICC 500: ICC/NSSA Standard for the Design and Construction of Storm Shelters</a:t>
            </a:r>
            <a:endParaRPr lang="en-US" dirty="0"/>
          </a:p>
        </p:txBody>
      </p:sp>
      <p:sp>
        <p:nvSpPr>
          <p:cNvPr id="7" name="Slide Number Placeholder 5"/>
          <p:cNvSpPr>
            <a:spLocks noGrp="1"/>
          </p:cNvSpPr>
          <p:nvPr>
            <p:ph type="sldNum" sz="quarter" idx="11"/>
          </p:nvPr>
        </p:nvSpPr>
        <p:spPr/>
        <p:txBody>
          <a:bodyPr/>
          <a:lstStyle>
            <a:lvl1pPr>
              <a:defRPr sz="1000"/>
            </a:lvl1pPr>
          </a:lstStyle>
          <a:p>
            <a:pPr>
              <a:defRPr/>
            </a:pPr>
            <a:fld id="{813A0A56-5F7C-4440-86FD-8D019F02D0C9}" type="slidenum">
              <a:rPr lang="en-US"/>
              <a:pPr>
                <a:defRPr/>
              </a:pPr>
              <a:t>‹#›</a:t>
            </a:fld>
            <a:endParaRPr lang="en-US" dirty="0"/>
          </a:p>
        </p:txBody>
      </p:sp>
      <p:pic>
        <p:nvPicPr>
          <p:cNvPr id="9"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52400" y="5804995"/>
            <a:ext cx="685800" cy="886810"/>
          </a:xfrm>
          <a:prstGeom prst="rect">
            <a:avLst/>
          </a:prstGeom>
          <a:noFill/>
          <a:ln w="9525">
            <a:noFill/>
            <a:miter lim="800000"/>
            <a:headEnd/>
            <a:tailEnd/>
          </a:ln>
        </p:spPr>
      </p:pic>
    </p:spTree>
    <p:extLst>
      <p:ext uri="{BB962C8B-B14F-4D97-AF65-F5344CB8AC3E}">
        <p14:creationId xmlns:p14="http://schemas.microsoft.com/office/powerpoint/2010/main" val="3223452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cxnSp>
        <p:nvCxnSpPr>
          <p:cNvPr id="5" name="Straight Connector 4"/>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bg2"/>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a:xfrm>
            <a:off x="990600" y="6356350"/>
            <a:ext cx="5029200" cy="365125"/>
          </a:xfrm>
        </p:spPr>
        <p:txBody>
          <a:bodyPr/>
          <a:lstStyle>
            <a:lvl1pPr>
              <a:defRPr sz="1000"/>
            </a:lvl1pPr>
          </a:lstStyle>
          <a:p>
            <a:pPr>
              <a:defRPr/>
            </a:pPr>
            <a:r>
              <a:rPr lang="en-US"/>
              <a:t>Overview of the ICC 500: ICC/NSSA Standard for the Design and Construction of Storm Shelters</a:t>
            </a:r>
            <a:endParaRPr lang="en-US" dirty="0"/>
          </a:p>
        </p:txBody>
      </p:sp>
      <p:sp>
        <p:nvSpPr>
          <p:cNvPr id="8" name="Slide Number Placeholder 5"/>
          <p:cNvSpPr>
            <a:spLocks noGrp="1"/>
          </p:cNvSpPr>
          <p:nvPr>
            <p:ph type="sldNum" sz="quarter" idx="11"/>
          </p:nvPr>
        </p:nvSpPr>
        <p:spPr/>
        <p:txBody>
          <a:bodyPr/>
          <a:lstStyle>
            <a:lvl1pPr>
              <a:defRPr sz="1000"/>
            </a:lvl1pPr>
          </a:lstStyle>
          <a:p>
            <a:pPr>
              <a:defRPr/>
            </a:pPr>
            <a:fld id="{3D5C2C6A-4A41-4C20-8003-B353AEE57887}" type="slidenum">
              <a:rPr lang="en-US"/>
              <a:pPr>
                <a:defRPr/>
              </a:pPr>
              <a:t>‹#›</a:t>
            </a:fld>
            <a:endParaRPr lang="en-US" dirty="0"/>
          </a:p>
        </p:txBody>
      </p:sp>
      <p:pic>
        <p:nvPicPr>
          <p:cNvPr id="9"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52400" y="5804995"/>
            <a:ext cx="685800" cy="886810"/>
          </a:xfrm>
          <a:prstGeom prst="rect">
            <a:avLst/>
          </a:prstGeom>
          <a:noFill/>
          <a:ln w="9525">
            <a:noFill/>
            <a:miter lim="800000"/>
            <a:headEnd/>
            <a:tailEnd/>
          </a:ln>
        </p:spPr>
      </p:pic>
    </p:spTree>
    <p:extLst>
      <p:ext uri="{BB962C8B-B14F-4D97-AF65-F5344CB8AC3E}">
        <p14:creationId xmlns:p14="http://schemas.microsoft.com/office/powerpoint/2010/main" val="1667621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effectLst>
            <a:outerShdw blurRad="50800" dist="38100" dir="2700000" algn="tl" rotWithShape="0">
              <a:prstClr val="black">
                <a:alpha val="40000"/>
              </a:prstClr>
            </a:outerShdw>
          </a:effectLst>
        </p:spPr>
        <p:txBody>
          <a:bodyPr/>
          <a:lstStyle>
            <a:lvl1pPr>
              <a:defRPr b="1" baseline="0">
                <a:solidFill>
                  <a:schemeClr val="bg1"/>
                </a:solidFill>
              </a:defRPr>
            </a:lvl1pPr>
          </a:lstStyle>
          <a:p>
            <a:endParaRPr lang="en-US" dirty="0"/>
          </a:p>
        </p:txBody>
      </p:sp>
      <p:sp>
        <p:nvSpPr>
          <p:cNvPr id="3" name="Subtitle 2"/>
          <p:cNvSpPr>
            <a:spLocks noGrp="1"/>
          </p:cNvSpPr>
          <p:nvPr>
            <p:ph type="subTitle" idx="1"/>
          </p:nvPr>
        </p:nvSpPr>
        <p:spPr>
          <a:xfrm>
            <a:off x="685800" y="3429000"/>
            <a:ext cx="7086600" cy="1524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0"/>
          </p:nvPr>
        </p:nvSpPr>
        <p:spPr/>
        <p:txBody>
          <a:bodyPr/>
          <a:lstStyle>
            <a:lvl1pPr>
              <a:defRPr sz="1000" smtClean="0">
                <a:solidFill>
                  <a:schemeClr val="bg1"/>
                </a:solidFill>
              </a:defRPr>
            </a:lvl1pPr>
          </a:lstStyle>
          <a:p>
            <a:pPr>
              <a:defRPr/>
            </a:pPr>
            <a:fld id="{F839E4B6-55D8-4BCE-ABA8-33FB3F24BC0F}" type="slidenum">
              <a:rPr lang="en-US" smtClean="0"/>
              <a:pPr>
                <a:defRPr/>
              </a:pPr>
              <a:t>‹#›</a:t>
            </a:fld>
            <a:endParaRPr lang="en-US" dirty="0"/>
          </a:p>
        </p:txBody>
      </p:sp>
    </p:spTree>
    <p:extLst>
      <p:ext uri="{BB962C8B-B14F-4D97-AF65-F5344CB8AC3E}">
        <p14:creationId xmlns:p14="http://schemas.microsoft.com/office/powerpoint/2010/main" val="1944514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cxnSp>
        <p:nvCxnSpPr>
          <p:cNvPr id="3" name="Straight Connector 2"/>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lvl1pPr>
              <a:defRPr>
                <a:solidFill>
                  <a:schemeClr val="bg2"/>
                </a:solidFill>
              </a:defRPr>
            </a:lvl1pPr>
          </a:lstStyle>
          <a:p>
            <a:r>
              <a:rPr lang="en-US" dirty="0"/>
              <a:t>Click to edit Master title style</a:t>
            </a:r>
          </a:p>
        </p:txBody>
      </p:sp>
      <p:sp>
        <p:nvSpPr>
          <p:cNvPr id="5" name="Footer Placeholder 4"/>
          <p:cNvSpPr>
            <a:spLocks noGrp="1"/>
          </p:cNvSpPr>
          <p:nvPr>
            <p:ph type="ftr" sz="quarter" idx="10"/>
          </p:nvPr>
        </p:nvSpPr>
        <p:spPr>
          <a:xfrm>
            <a:off x="990600" y="6356350"/>
            <a:ext cx="5029200" cy="365125"/>
          </a:xfrm>
        </p:spPr>
        <p:txBody>
          <a:bodyPr/>
          <a:lstStyle>
            <a:lvl1pPr>
              <a:defRPr sz="1000"/>
            </a:lvl1pPr>
          </a:lstStyle>
          <a:p>
            <a:pPr>
              <a:defRPr/>
            </a:pPr>
            <a:r>
              <a:rPr lang="en-US"/>
              <a:t>Overview of the ICC 500: ICC/NSSA Standard for the Design and Construction of Storm Shelters</a:t>
            </a:r>
            <a:endParaRPr lang="en-US" dirty="0"/>
          </a:p>
        </p:txBody>
      </p:sp>
      <p:sp>
        <p:nvSpPr>
          <p:cNvPr id="6" name="Slide Number Placeholder 5"/>
          <p:cNvSpPr>
            <a:spLocks noGrp="1"/>
          </p:cNvSpPr>
          <p:nvPr>
            <p:ph type="sldNum" sz="quarter" idx="11"/>
          </p:nvPr>
        </p:nvSpPr>
        <p:spPr/>
        <p:txBody>
          <a:bodyPr/>
          <a:lstStyle>
            <a:lvl1pPr>
              <a:defRPr sz="1000"/>
            </a:lvl1pPr>
          </a:lstStyle>
          <a:p>
            <a:pPr>
              <a:defRPr/>
            </a:pPr>
            <a:fld id="{BA36E79F-41A9-441D-A5EB-8A93AC85B7C5}" type="slidenum">
              <a:rPr lang="en-US"/>
              <a:pPr>
                <a:defRPr/>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888" y="5867761"/>
            <a:ext cx="601072" cy="837477"/>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95439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lank with light color">
    <p:spTree>
      <p:nvGrpSpPr>
        <p:cNvPr id="1" name=""/>
        <p:cNvGrpSpPr/>
        <p:nvPr/>
      </p:nvGrpSpPr>
      <p:grpSpPr>
        <a:xfrm>
          <a:off x="0" y="0"/>
          <a:ext cx="0" cy="0"/>
          <a:chOff x="0" y="0"/>
          <a:chExt cx="0" cy="0"/>
        </a:xfrm>
      </p:grpSpPr>
      <p:cxnSp>
        <p:nvCxnSpPr>
          <p:cNvPr id="2" name="Straight Connector 1"/>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Footer Placeholder 4"/>
          <p:cNvSpPr>
            <a:spLocks noGrp="1"/>
          </p:cNvSpPr>
          <p:nvPr>
            <p:ph type="ftr" sz="quarter" idx="10"/>
          </p:nvPr>
        </p:nvSpPr>
        <p:spPr>
          <a:xfrm>
            <a:off x="990600" y="6356350"/>
            <a:ext cx="5029200" cy="365125"/>
          </a:xfrm>
        </p:spPr>
        <p:txBody>
          <a:bodyPr/>
          <a:lstStyle>
            <a:lvl1pPr>
              <a:defRPr sz="1000"/>
            </a:lvl1pPr>
          </a:lstStyle>
          <a:p>
            <a:pPr>
              <a:defRPr/>
            </a:pPr>
            <a:r>
              <a:rPr lang="en-US"/>
              <a:t>Overview of the ICC 500: ICC/NSSA Standard for the Design and Construction of Storm Shelters</a:t>
            </a:r>
            <a:endParaRPr lang="en-US" dirty="0"/>
          </a:p>
        </p:txBody>
      </p:sp>
      <p:sp>
        <p:nvSpPr>
          <p:cNvPr id="5" name="Slide Number Placeholder 5"/>
          <p:cNvSpPr>
            <a:spLocks noGrp="1"/>
          </p:cNvSpPr>
          <p:nvPr>
            <p:ph type="sldNum" sz="quarter" idx="11"/>
          </p:nvPr>
        </p:nvSpPr>
        <p:spPr/>
        <p:txBody>
          <a:bodyPr/>
          <a:lstStyle>
            <a:lvl1pPr>
              <a:defRPr sz="1000"/>
            </a:lvl1pPr>
          </a:lstStyle>
          <a:p>
            <a:pPr>
              <a:defRPr/>
            </a:pPr>
            <a:fld id="{7B29BA12-4672-4716-B9A3-035A0CA7CD71}" type="slidenum">
              <a:rPr lang="en-US"/>
              <a:pPr>
                <a:defRPr/>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888" y="5867761"/>
            <a:ext cx="601072" cy="837477"/>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21858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Blank for AIA slide and copyright">
    <p:bg>
      <p:bgPr>
        <a:solidFill>
          <a:schemeClr val="bg1"/>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990600" y="6356350"/>
            <a:ext cx="5029200" cy="365125"/>
          </a:xfrm>
        </p:spPr>
        <p:txBody>
          <a:bodyPr/>
          <a:lstStyle>
            <a:lvl1pPr>
              <a:defRPr sz="1000"/>
            </a:lvl1pPr>
          </a:lstStyle>
          <a:p>
            <a:pPr>
              <a:defRPr/>
            </a:pPr>
            <a:r>
              <a:rPr lang="en-US"/>
              <a:t>Overview of the ICC 500: ICC/NSSA Standard for the Design and Construction of Storm Shelters</a:t>
            </a:r>
          </a:p>
        </p:txBody>
      </p:sp>
      <p:sp>
        <p:nvSpPr>
          <p:cNvPr id="3" name="Slide Number Placeholder 5"/>
          <p:cNvSpPr>
            <a:spLocks noGrp="1"/>
          </p:cNvSpPr>
          <p:nvPr>
            <p:ph type="sldNum" sz="quarter" idx="11"/>
          </p:nvPr>
        </p:nvSpPr>
        <p:spPr/>
        <p:txBody>
          <a:bodyPr/>
          <a:lstStyle>
            <a:lvl1pPr>
              <a:defRPr sz="1000"/>
            </a:lvl1pPr>
          </a:lstStyle>
          <a:p>
            <a:pPr>
              <a:defRPr/>
            </a:pPr>
            <a:fld id="{FB8C0235-7B12-42B2-9815-F66B30475263}" type="slidenum">
              <a:rPr lang="en-US"/>
              <a:pPr>
                <a:defRPr/>
              </a:pPr>
              <a:t>‹#›</a:t>
            </a:fld>
            <a:endParaRPr lang="en-US" dirty="0"/>
          </a:p>
        </p:txBody>
      </p:sp>
    </p:spTree>
    <p:extLst>
      <p:ext uri="{BB962C8B-B14F-4D97-AF65-F5344CB8AC3E}">
        <p14:creationId xmlns:p14="http://schemas.microsoft.com/office/powerpoint/2010/main" val="3961544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Objective slide">
    <p:bg>
      <p:bgPr>
        <a:gradFill flip="none" rotWithShape="1">
          <a:gsLst>
            <a:gs pos="12000">
              <a:schemeClr val="bg1">
                <a:alpha val="0"/>
              </a:schemeClr>
            </a:gs>
            <a:gs pos="0">
              <a:srgbClr val="C6E6A2"/>
            </a:gs>
            <a:gs pos="100000">
              <a:srgbClr val="C6E6A2"/>
            </a:gs>
          </a:gsLst>
          <a:lin ang="16200000" scaled="1"/>
          <a:tileRect/>
        </a:gra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lvl1pPr algn="l">
              <a:defRPr b="1">
                <a:solidFill>
                  <a:schemeClr val="bg2"/>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0"/>
          </p:nvPr>
        </p:nvSpPr>
        <p:spPr>
          <a:xfrm>
            <a:off x="990600" y="6356350"/>
            <a:ext cx="4953000" cy="365125"/>
          </a:xfrm>
        </p:spPr>
        <p:txBody>
          <a:bodyPr/>
          <a:lstStyle>
            <a:lvl1pPr>
              <a:defRPr sz="1000"/>
            </a:lvl1pPr>
          </a:lstStyle>
          <a:p>
            <a:pPr>
              <a:defRPr/>
            </a:pPr>
            <a:r>
              <a:rPr lang="en-US"/>
              <a:t>Overview of the ICC 500: ICC/NSSA Standard for the Design and Construction of Storm Shelters</a:t>
            </a:r>
            <a:endParaRPr lang="en-US" dirty="0"/>
          </a:p>
        </p:txBody>
      </p:sp>
      <p:sp>
        <p:nvSpPr>
          <p:cNvPr id="7" name="Slide Number Placeholder 5"/>
          <p:cNvSpPr>
            <a:spLocks noGrp="1"/>
          </p:cNvSpPr>
          <p:nvPr>
            <p:ph type="sldNum" sz="quarter" idx="11"/>
          </p:nvPr>
        </p:nvSpPr>
        <p:spPr/>
        <p:txBody>
          <a:bodyPr/>
          <a:lstStyle>
            <a:lvl1pPr>
              <a:defRPr sz="1000"/>
            </a:lvl1pPr>
          </a:lstStyle>
          <a:p>
            <a:pPr>
              <a:defRPr/>
            </a:pPr>
            <a:fld id="{813A0A56-5F7C-4440-86FD-8D019F02D0C9}" type="slidenum">
              <a:rPr lang="en-US"/>
              <a:pPr>
                <a:defRPr/>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888" y="5867761"/>
            <a:ext cx="601072" cy="837477"/>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bg2"/>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a:xfrm>
            <a:off x="990600" y="6356350"/>
            <a:ext cx="5029200" cy="365125"/>
          </a:xfrm>
        </p:spPr>
        <p:txBody>
          <a:bodyPr/>
          <a:lstStyle>
            <a:lvl1pPr>
              <a:defRPr sz="1000"/>
            </a:lvl1pPr>
          </a:lstStyle>
          <a:p>
            <a:pPr>
              <a:defRPr/>
            </a:pPr>
            <a:r>
              <a:rPr lang="en-US"/>
              <a:t>Overview of the ICC 500: ICC/NSSA Standard for the Design and Construction of Storm Shelters</a:t>
            </a:r>
          </a:p>
        </p:txBody>
      </p:sp>
      <p:sp>
        <p:nvSpPr>
          <p:cNvPr id="8" name="Slide Number Placeholder 5"/>
          <p:cNvSpPr>
            <a:spLocks noGrp="1"/>
          </p:cNvSpPr>
          <p:nvPr>
            <p:ph type="sldNum" sz="quarter" idx="11"/>
          </p:nvPr>
        </p:nvSpPr>
        <p:spPr/>
        <p:txBody>
          <a:bodyPr/>
          <a:lstStyle>
            <a:lvl1pPr>
              <a:defRPr sz="1000"/>
            </a:lvl1pPr>
          </a:lstStyle>
          <a:p>
            <a:pPr>
              <a:defRPr/>
            </a:pPr>
            <a:fld id="{3D5C2C6A-4A41-4C20-8003-B353AEE57887}" type="slidenum">
              <a:rPr lang="en-US"/>
              <a:pPr>
                <a:defRPr/>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888" y="5867761"/>
            <a:ext cx="601072" cy="837477"/>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10"/>
          </p:nvPr>
        </p:nvSpPr>
        <p:spPr>
          <a:xfrm>
            <a:off x="990600" y="6356350"/>
            <a:ext cx="5029200" cy="365125"/>
          </a:xfrm>
        </p:spPr>
        <p:txBody>
          <a:bodyPr/>
          <a:lstStyle>
            <a:lvl1pPr>
              <a:defRPr sz="1000"/>
            </a:lvl1pPr>
          </a:lstStyle>
          <a:p>
            <a:pPr>
              <a:defRPr/>
            </a:pPr>
            <a:r>
              <a:rPr lang="en-US"/>
              <a:t>Overview of the ICC 500: ICC/NSSA Standard for the Design and Construction of Storm Shelters</a:t>
            </a:r>
          </a:p>
        </p:txBody>
      </p:sp>
      <p:sp>
        <p:nvSpPr>
          <p:cNvPr id="10" name="Slide Number Placeholder 5"/>
          <p:cNvSpPr>
            <a:spLocks noGrp="1"/>
          </p:cNvSpPr>
          <p:nvPr>
            <p:ph type="sldNum" sz="quarter" idx="11"/>
          </p:nvPr>
        </p:nvSpPr>
        <p:spPr/>
        <p:txBody>
          <a:bodyPr/>
          <a:lstStyle>
            <a:lvl1pPr>
              <a:defRPr sz="1000"/>
            </a:lvl1pPr>
          </a:lstStyle>
          <a:p>
            <a:pPr>
              <a:defRPr/>
            </a:pPr>
            <a:fld id="{DEE28F1D-34C0-4355-A049-1813B6E3F809}" type="slidenum">
              <a:rPr lang="en-US"/>
              <a:pPr>
                <a:defRPr/>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888" y="5867761"/>
            <a:ext cx="601072" cy="837477"/>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lvl1pPr>
              <a:defRPr>
                <a:solidFill>
                  <a:schemeClr val="bg2"/>
                </a:solidFill>
              </a:defRPr>
            </a:lvl1pPr>
          </a:lstStyle>
          <a:p>
            <a:r>
              <a:rPr lang="en-US" dirty="0"/>
              <a:t>Click to edit Master title style</a:t>
            </a:r>
          </a:p>
        </p:txBody>
      </p:sp>
      <p:sp>
        <p:nvSpPr>
          <p:cNvPr id="5" name="Footer Placeholder 4"/>
          <p:cNvSpPr>
            <a:spLocks noGrp="1"/>
          </p:cNvSpPr>
          <p:nvPr>
            <p:ph type="ftr" sz="quarter" idx="10"/>
          </p:nvPr>
        </p:nvSpPr>
        <p:spPr>
          <a:xfrm>
            <a:off x="990600" y="6356350"/>
            <a:ext cx="5029200" cy="365125"/>
          </a:xfrm>
        </p:spPr>
        <p:txBody>
          <a:bodyPr/>
          <a:lstStyle>
            <a:lvl1pPr>
              <a:defRPr sz="1000"/>
            </a:lvl1pPr>
          </a:lstStyle>
          <a:p>
            <a:pPr>
              <a:defRPr/>
            </a:pPr>
            <a:r>
              <a:rPr lang="en-US"/>
              <a:t>Overview of the ICC 500: ICC/NSSA Standard for the Design and Construction of Storm Shelters</a:t>
            </a:r>
          </a:p>
        </p:txBody>
      </p:sp>
      <p:sp>
        <p:nvSpPr>
          <p:cNvPr id="6" name="Slide Number Placeholder 5"/>
          <p:cNvSpPr>
            <a:spLocks noGrp="1"/>
          </p:cNvSpPr>
          <p:nvPr>
            <p:ph type="sldNum" sz="quarter" idx="11"/>
          </p:nvPr>
        </p:nvSpPr>
        <p:spPr/>
        <p:txBody>
          <a:bodyPr/>
          <a:lstStyle>
            <a:lvl1pPr>
              <a:defRPr sz="1000"/>
            </a:lvl1pPr>
          </a:lstStyle>
          <a:p>
            <a:pPr>
              <a:defRPr/>
            </a:pPr>
            <a:fld id="{BA36E79F-41A9-441D-A5EB-8A93AC85B7C5}" type="slidenum">
              <a:rPr lang="en-US"/>
              <a:pPr>
                <a:defRPr/>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888" y="5867761"/>
            <a:ext cx="601072" cy="837477"/>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with light color">
    <p:spTree>
      <p:nvGrpSpPr>
        <p:cNvPr id="1" name=""/>
        <p:cNvGrpSpPr/>
        <p:nvPr/>
      </p:nvGrpSpPr>
      <p:grpSpPr>
        <a:xfrm>
          <a:off x="0" y="0"/>
          <a:ext cx="0" cy="0"/>
          <a:chOff x="0" y="0"/>
          <a:chExt cx="0" cy="0"/>
        </a:xfrm>
      </p:grpSpPr>
      <p:cxnSp>
        <p:nvCxnSpPr>
          <p:cNvPr id="2" name="Straight Connector 1"/>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Footer Placeholder 4"/>
          <p:cNvSpPr>
            <a:spLocks noGrp="1"/>
          </p:cNvSpPr>
          <p:nvPr>
            <p:ph type="ftr" sz="quarter" idx="10"/>
          </p:nvPr>
        </p:nvSpPr>
        <p:spPr>
          <a:xfrm>
            <a:off x="990600" y="6356350"/>
            <a:ext cx="5029200" cy="365125"/>
          </a:xfrm>
        </p:spPr>
        <p:txBody>
          <a:bodyPr/>
          <a:lstStyle>
            <a:lvl1pPr>
              <a:defRPr sz="1000"/>
            </a:lvl1pPr>
          </a:lstStyle>
          <a:p>
            <a:pPr>
              <a:defRPr/>
            </a:pPr>
            <a:r>
              <a:rPr lang="en-US"/>
              <a:t>Overview of the ICC 500: ICC/NSSA Standard for the Design and Construction of Storm Shelters</a:t>
            </a:r>
          </a:p>
        </p:txBody>
      </p:sp>
      <p:sp>
        <p:nvSpPr>
          <p:cNvPr id="5" name="Slide Number Placeholder 5"/>
          <p:cNvSpPr>
            <a:spLocks noGrp="1"/>
          </p:cNvSpPr>
          <p:nvPr>
            <p:ph type="sldNum" sz="quarter" idx="11"/>
          </p:nvPr>
        </p:nvSpPr>
        <p:spPr/>
        <p:txBody>
          <a:bodyPr/>
          <a:lstStyle>
            <a:lvl1pPr>
              <a:defRPr sz="1000"/>
            </a:lvl1pPr>
          </a:lstStyle>
          <a:p>
            <a:pPr>
              <a:defRPr/>
            </a:pPr>
            <a:fld id="{7B29BA12-4672-4716-B9A3-035A0CA7CD71}" type="slidenum">
              <a:rPr lang="en-US"/>
              <a:pPr>
                <a:defRPr/>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888" y="5867761"/>
            <a:ext cx="601072" cy="837477"/>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for AIA slide and copyright">
    <p:bg>
      <p:bgPr>
        <a:solidFill>
          <a:schemeClr val="bg1"/>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990600" y="6356350"/>
            <a:ext cx="5029200" cy="365125"/>
          </a:xfrm>
        </p:spPr>
        <p:txBody>
          <a:bodyPr/>
          <a:lstStyle>
            <a:lvl1pPr>
              <a:defRPr sz="1000"/>
            </a:lvl1pPr>
          </a:lstStyle>
          <a:p>
            <a:pPr>
              <a:defRPr/>
            </a:pPr>
            <a:r>
              <a:rPr lang="en-US"/>
              <a:t>Overview of the ICC 500: ICC/NSSA Standard for the Design and Construction of Storm Shelters</a:t>
            </a:r>
          </a:p>
        </p:txBody>
      </p:sp>
      <p:sp>
        <p:nvSpPr>
          <p:cNvPr id="3" name="Slide Number Placeholder 5"/>
          <p:cNvSpPr>
            <a:spLocks noGrp="1"/>
          </p:cNvSpPr>
          <p:nvPr>
            <p:ph type="sldNum" sz="quarter" idx="11"/>
          </p:nvPr>
        </p:nvSpPr>
        <p:spPr/>
        <p:txBody>
          <a:bodyPr/>
          <a:lstStyle>
            <a:lvl1pPr>
              <a:defRPr sz="1000"/>
            </a:lvl1pPr>
          </a:lstStyle>
          <a:p>
            <a:pPr>
              <a:defRPr/>
            </a:pPr>
            <a:fld id="{FB8C0235-7B12-42B2-9815-F66B30475263}"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3050"/>
            <a:ext cx="3008313" cy="1162050"/>
          </a:xfrm>
          <a:effectLst>
            <a:outerShdw blurRad="25400" dist="25400" dir="2700000" algn="tl" rotWithShape="0">
              <a:prstClr val="black">
                <a:alpha val="55000"/>
              </a:prstClr>
            </a:outerShdw>
          </a:effectLst>
        </p:spPr>
        <p:txBody>
          <a:bodyPr anchor="b"/>
          <a:lstStyle>
            <a:lvl1pPr algn="l">
              <a:defRPr sz="2400" b="1">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4"/>
          <p:cNvSpPr>
            <a:spLocks noGrp="1"/>
          </p:cNvSpPr>
          <p:nvPr>
            <p:ph type="ftr" sz="quarter" idx="10"/>
          </p:nvPr>
        </p:nvSpPr>
        <p:spPr>
          <a:xfrm>
            <a:off x="990600" y="6356350"/>
            <a:ext cx="5029200" cy="365125"/>
          </a:xfrm>
        </p:spPr>
        <p:txBody>
          <a:bodyPr/>
          <a:lstStyle>
            <a:lvl1pPr>
              <a:defRPr sz="1000"/>
            </a:lvl1pPr>
          </a:lstStyle>
          <a:p>
            <a:pPr>
              <a:defRPr/>
            </a:pPr>
            <a:r>
              <a:rPr lang="en-US"/>
              <a:t>Overview of the ICC 500: ICC/NSSA Standard for the Design and Construction of Storm Shelters</a:t>
            </a:r>
          </a:p>
        </p:txBody>
      </p:sp>
      <p:sp>
        <p:nvSpPr>
          <p:cNvPr id="8" name="Slide Number Placeholder 5"/>
          <p:cNvSpPr>
            <a:spLocks noGrp="1"/>
          </p:cNvSpPr>
          <p:nvPr>
            <p:ph type="sldNum" sz="quarter" idx="11"/>
          </p:nvPr>
        </p:nvSpPr>
        <p:spPr/>
        <p:txBody>
          <a:bodyPr/>
          <a:lstStyle>
            <a:lvl1pPr>
              <a:defRPr sz="1000"/>
            </a:lvl1pPr>
          </a:lstStyle>
          <a:p>
            <a:pPr>
              <a:defRPr/>
            </a:pPr>
            <a:fld id="{5D6EF179-16B5-4E7F-A19B-7DD4BE02025D}" type="slidenum">
              <a:rPr lang="en-US"/>
              <a:pPr>
                <a:defRPr/>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888" y="5867761"/>
            <a:ext cx="601072" cy="837477"/>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Modu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43400"/>
            <a:ext cx="7772400" cy="1470025"/>
          </a:xfrm>
          <a:effectLst>
            <a:outerShdw blurRad="50800" dist="38100" dir="2700000" algn="tl" rotWithShape="0">
              <a:prstClr val="black">
                <a:alpha val="40000"/>
              </a:prstClr>
            </a:outerShdw>
          </a:effectLst>
        </p:spPr>
        <p:txBody>
          <a:bodyPr/>
          <a:lstStyle>
            <a:lvl1pPr>
              <a:defRPr b="1" baseline="0">
                <a:solidFill>
                  <a:schemeClr val="bg1"/>
                </a:solidFill>
              </a:defRPr>
            </a:lvl1pPr>
          </a:lstStyle>
          <a:p>
            <a:endParaRPr lang="en-US" dirty="0"/>
          </a:p>
        </p:txBody>
      </p:sp>
      <p:sp>
        <p:nvSpPr>
          <p:cNvPr id="3" name="Subtitle 2"/>
          <p:cNvSpPr>
            <a:spLocks noGrp="1"/>
          </p:cNvSpPr>
          <p:nvPr>
            <p:ph type="subTitle" idx="1" hasCustomPrompt="1"/>
          </p:nvPr>
        </p:nvSpPr>
        <p:spPr>
          <a:xfrm>
            <a:off x="685800" y="2819400"/>
            <a:ext cx="7086600" cy="1524000"/>
          </a:xfrm>
        </p:spPr>
        <p:txBody>
          <a:bodyPr anchor="b" anchorCtr="0"/>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Module # </a:t>
            </a:r>
          </a:p>
        </p:txBody>
      </p:sp>
      <p:sp>
        <p:nvSpPr>
          <p:cNvPr id="6" name="Slide Number Placeholder 5"/>
          <p:cNvSpPr>
            <a:spLocks noGrp="1"/>
          </p:cNvSpPr>
          <p:nvPr>
            <p:ph type="sldNum" sz="quarter" idx="10"/>
          </p:nvPr>
        </p:nvSpPr>
        <p:spPr/>
        <p:txBody>
          <a:bodyPr/>
          <a:lstStyle>
            <a:lvl1pPr>
              <a:defRPr sz="1000" smtClean="0">
                <a:solidFill>
                  <a:schemeClr val="bg1"/>
                </a:solidFill>
              </a:defRPr>
            </a:lvl1pPr>
          </a:lstStyle>
          <a:p>
            <a:pPr>
              <a:defRPr/>
            </a:pPr>
            <a:fld id="{F839E4B6-55D8-4BCE-ABA8-33FB3F24BC0F}" type="slidenum">
              <a:rPr lang="en-US" smtClean="0"/>
              <a:pPr>
                <a:defRPr/>
              </a:pPr>
              <a:t>‹#›</a:t>
            </a:fld>
            <a:endParaRPr lang="en-US" dirty="0"/>
          </a:p>
        </p:txBody>
      </p:sp>
    </p:spTree>
    <p:extLst>
      <p:ext uri="{BB962C8B-B14F-4D97-AF65-F5344CB8AC3E}">
        <p14:creationId xmlns:p14="http://schemas.microsoft.com/office/powerpoint/2010/main" val="1311417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792288" y="4800600"/>
            <a:ext cx="5486400" cy="566738"/>
          </a:xfrm>
          <a:effectLst>
            <a:outerShdw blurRad="25400" dist="12700" dir="2700000" algn="tl" rotWithShape="0">
              <a:prstClr val="black">
                <a:alpha val="76000"/>
              </a:prstClr>
            </a:outerShdw>
          </a:effectLst>
        </p:spPr>
        <p:txBody>
          <a:bodyPr anchor="b"/>
          <a:lstStyle>
            <a:lvl1pPr algn="l">
              <a:defRPr sz="2400" b="1">
                <a:solidFill>
                  <a:schemeClr val="bg2"/>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4"/>
          <p:cNvSpPr>
            <a:spLocks noGrp="1"/>
          </p:cNvSpPr>
          <p:nvPr>
            <p:ph type="ftr" sz="quarter" idx="10"/>
          </p:nvPr>
        </p:nvSpPr>
        <p:spPr>
          <a:xfrm>
            <a:off x="990600" y="6356350"/>
            <a:ext cx="5029200" cy="365125"/>
          </a:xfrm>
        </p:spPr>
        <p:txBody>
          <a:bodyPr/>
          <a:lstStyle>
            <a:lvl1pPr>
              <a:defRPr sz="1000"/>
            </a:lvl1pPr>
          </a:lstStyle>
          <a:p>
            <a:pPr>
              <a:defRPr/>
            </a:pPr>
            <a:r>
              <a:rPr lang="en-US"/>
              <a:t>Overview of the ICC 500: ICC/NSSA Standard for the Design and Construction of Storm Shelters</a:t>
            </a:r>
          </a:p>
        </p:txBody>
      </p:sp>
      <p:sp>
        <p:nvSpPr>
          <p:cNvPr id="8" name="Slide Number Placeholder 5"/>
          <p:cNvSpPr>
            <a:spLocks noGrp="1"/>
          </p:cNvSpPr>
          <p:nvPr>
            <p:ph type="sldNum" sz="quarter" idx="11"/>
          </p:nvPr>
        </p:nvSpPr>
        <p:spPr/>
        <p:txBody>
          <a:bodyPr/>
          <a:lstStyle>
            <a:lvl1pPr>
              <a:defRPr sz="1000"/>
            </a:lvl1pPr>
          </a:lstStyle>
          <a:p>
            <a:pPr>
              <a:defRPr/>
            </a:pPr>
            <a:fld id="{4A64E3E0-1CD7-4054-97BC-2D6E0F6F9460}" type="slidenum">
              <a:rPr lang="en-US"/>
              <a:pPr>
                <a:defRPr/>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888" y="5867761"/>
            <a:ext cx="601072" cy="837477"/>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6096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4" descr="3000S09_IBC_Md.jpg"/>
          <p:cNvPicPr>
            <a:picLocks noChangeAspect="1"/>
          </p:cNvPicPr>
          <p:nvPr userDrawn="1"/>
        </p:nvPicPr>
        <p:blipFill>
          <a:blip r:embed="rId2" cstate="print"/>
          <a:stretch>
            <a:fillRect/>
          </a:stretch>
        </p:blipFill>
        <p:spPr>
          <a:xfrm>
            <a:off x="6965442" y="152400"/>
            <a:ext cx="1884070" cy="24384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ctrTitle"/>
          </p:nvPr>
        </p:nvSpPr>
        <p:spPr>
          <a:xfrm>
            <a:off x="685800" y="2130425"/>
            <a:ext cx="7772400" cy="1470025"/>
          </a:xfrm>
          <a:effectLst>
            <a:outerShdw blurRad="50800" dist="38100" dir="2700000" algn="tl" rotWithShape="0">
              <a:prstClr val="black">
                <a:alpha val="40000"/>
              </a:prstClr>
            </a:outerShdw>
          </a:effectLst>
        </p:spPr>
        <p:txBody>
          <a:bodyPr/>
          <a:lstStyle>
            <a:lvl1pPr>
              <a:defRPr b="1" baseline="0">
                <a:solidFill>
                  <a:schemeClr val="bg2"/>
                </a:solidFill>
              </a:defRPr>
            </a:lvl1pPr>
          </a:lstStyle>
          <a:p>
            <a:endParaRPr lang="en-US" dirty="0"/>
          </a:p>
        </p:txBody>
      </p:sp>
      <p:sp>
        <p:nvSpPr>
          <p:cNvPr id="3" name="Subtitle 2"/>
          <p:cNvSpPr>
            <a:spLocks noGrp="1"/>
          </p:cNvSpPr>
          <p:nvPr>
            <p:ph type="subTitle" idx="1"/>
          </p:nvPr>
        </p:nvSpPr>
        <p:spPr>
          <a:xfrm>
            <a:off x="685800" y="3886200"/>
            <a:ext cx="70866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0"/>
          </p:nvPr>
        </p:nvSpPr>
        <p:spPr/>
        <p:txBody>
          <a:bodyPr/>
          <a:lstStyle>
            <a:lvl1pPr>
              <a:defRPr sz="1000"/>
            </a:lvl1pPr>
          </a:lstStyle>
          <a:p>
            <a:pPr>
              <a:defRPr/>
            </a:pPr>
            <a:fld id="{23AEFCD5-09B2-4E0D-B4A2-4E4707F0E77E}"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Objective slide">
    <p:spTree>
      <p:nvGrpSpPr>
        <p:cNvPr id="1" name=""/>
        <p:cNvGrpSpPr/>
        <p:nvPr/>
      </p:nvGrpSpPr>
      <p:grpSpPr>
        <a:xfrm>
          <a:off x="0" y="0"/>
          <a:ext cx="0" cy="0"/>
          <a:chOff x="0" y="0"/>
          <a:chExt cx="0" cy="0"/>
        </a:xfrm>
      </p:grpSpPr>
      <p:cxnSp>
        <p:nvCxnSpPr>
          <p:cNvPr id="4" name="Straight Connector 3"/>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4" descr="3000S09_IBC_Md.jpg"/>
          <p:cNvPicPr>
            <a:picLocks noChangeAspect="1"/>
          </p:cNvPicPr>
          <p:nvPr userDrawn="1"/>
        </p:nvPicPr>
        <p:blipFill>
          <a:blip r:embed="rId2" cstate="print"/>
          <a:stretch>
            <a:fillRect/>
          </a:stretch>
        </p:blipFill>
        <p:spPr>
          <a:xfrm>
            <a:off x="228600" y="5867400"/>
            <a:ext cx="647649" cy="8382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lvl1pPr algn="l">
              <a:defRPr b="1">
                <a:solidFill>
                  <a:schemeClr val="bg2"/>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0"/>
          </p:nvPr>
        </p:nvSpPr>
        <p:spPr>
          <a:xfrm>
            <a:off x="990600" y="6356350"/>
            <a:ext cx="4953000" cy="365125"/>
          </a:xfrm>
        </p:spPr>
        <p:txBody>
          <a:bodyPr/>
          <a:lstStyle>
            <a:lvl1pPr>
              <a:defRPr sz="1000"/>
            </a:lvl1pPr>
          </a:lstStyle>
          <a:p>
            <a:pPr>
              <a:defRPr/>
            </a:pPr>
            <a:r>
              <a:rPr lang="en-US"/>
              <a:t>Overview of the ICC 500: ICC/NSSA Standard for the Design and Construction of Storm Shelters</a:t>
            </a:r>
          </a:p>
        </p:txBody>
      </p:sp>
      <p:sp>
        <p:nvSpPr>
          <p:cNvPr id="7" name="Slide Number Placeholder 5"/>
          <p:cNvSpPr>
            <a:spLocks noGrp="1"/>
          </p:cNvSpPr>
          <p:nvPr>
            <p:ph type="sldNum" sz="quarter" idx="11"/>
          </p:nvPr>
        </p:nvSpPr>
        <p:spPr/>
        <p:txBody>
          <a:bodyPr/>
          <a:lstStyle>
            <a:lvl1pPr>
              <a:defRPr sz="1000"/>
            </a:lvl1pPr>
          </a:lstStyle>
          <a:p>
            <a:pPr>
              <a:defRPr/>
            </a:pPr>
            <a:fld id="{61969554-8032-4D1F-A914-E281D41B46E9}"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Activity">
    <p:spTree>
      <p:nvGrpSpPr>
        <p:cNvPr id="1" name=""/>
        <p:cNvGrpSpPr/>
        <p:nvPr/>
      </p:nvGrpSpPr>
      <p:grpSpPr>
        <a:xfrm>
          <a:off x="0" y="0"/>
          <a:ext cx="0" cy="0"/>
          <a:chOff x="0" y="0"/>
          <a:chExt cx="0" cy="0"/>
        </a:xfrm>
      </p:grpSpPr>
      <p:cxnSp>
        <p:nvCxnSpPr>
          <p:cNvPr id="4" name="Straight Connector 3"/>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4" descr="3000S09_IBC_Md.jpg"/>
          <p:cNvPicPr>
            <a:picLocks noChangeAspect="1"/>
          </p:cNvPicPr>
          <p:nvPr userDrawn="1"/>
        </p:nvPicPr>
        <p:blipFill>
          <a:blip r:embed="rId2" cstate="email"/>
          <a:stretch>
            <a:fillRect/>
          </a:stretch>
        </p:blipFill>
        <p:spPr>
          <a:xfrm>
            <a:off x="228600" y="5867400"/>
            <a:ext cx="647649" cy="8382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pic>
        <p:nvPicPr>
          <p:cNvPr id="6" name="Picture 8" descr="Activity.jpg"/>
          <p:cNvPicPr>
            <a:picLocks noChangeAspect="1"/>
          </p:cNvPicPr>
          <p:nvPr userDrawn="1"/>
        </p:nvPicPr>
        <p:blipFill>
          <a:blip r:embed="rId3" cstate="print"/>
          <a:srcRect/>
          <a:stretch>
            <a:fillRect/>
          </a:stretch>
        </p:blipFill>
        <p:spPr bwMode="auto">
          <a:xfrm>
            <a:off x="128588" y="152400"/>
            <a:ext cx="1319212" cy="1524000"/>
          </a:xfrm>
          <a:prstGeom prst="rect">
            <a:avLst/>
          </a:prstGeom>
          <a:noFill/>
          <a:ln w="9525">
            <a:noFill/>
            <a:miter lim="800000"/>
            <a:headEnd/>
            <a:tailEnd/>
          </a:ln>
        </p:spPr>
      </p:pic>
      <p:sp>
        <p:nvSpPr>
          <p:cNvPr id="2" name="Title 1"/>
          <p:cNvSpPr>
            <a:spLocks noGrp="1"/>
          </p:cNvSpPr>
          <p:nvPr>
            <p:ph type="title"/>
          </p:nvPr>
        </p:nvSpPr>
        <p:spPr>
          <a:xfrm>
            <a:off x="1676400" y="274638"/>
            <a:ext cx="7010400" cy="1143000"/>
          </a:xfrm>
          <a:effectLst>
            <a:outerShdw blurRad="50800" dist="38100" dir="2700000" algn="tl" rotWithShape="0">
              <a:prstClr val="black">
                <a:alpha val="40000"/>
              </a:prstClr>
            </a:outerShdw>
          </a:effectLst>
        </p:spPr>
        <p:txBody>
          <a:bodyPr/>
          <a:lstStyle>
            <a:lvl1pPr algn="l">
              <a:defRPr b="1">
                <a:solidFill>
                  <a:schemeClr val="bg2"/>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990600" y="6356350"/>
            <a:ext cx="4953000" cy="365125"/>
          </a:xfrm>
        </p:spPr>
        <p:txBody>
          <a:bodyPr/>
          <a:lstStyle>
            <a:lvl1pPr>
              <a:defRPr sz="1000"/>
            </a:lvl1pPr>
          </a:lstStyle>
          <a:p>
            <a:pPr>
              <a:defRPr/>
            </a:pPr>
            <a:r>
              <a:rPr lang="en-US"/>
              <a:t>Overview of the ICC 500: ICC/NSSA Standard for the Design and Construction of Storm Shelters</a:t>
            </a:r>
          </a:p>
        </p:txBody>
      </p:sp>
      <p:sp>
        <p:nvSpPr>
          <p:cNvPr id="8" name="Slide Number Placeholder 5"/>
          <p:cNvSpPr>
            <a:spLocks noGrp="1"/>
          </p:cNvSpPr>
          <p:nvPr>
            <p:ph type="sldNum" sz="quarter" idx="11"/>
          </p:nvPr>
        </p:nvSpPr>
        <p:spPr/>
        <p:txBody>
          <a:bodyPr/>
          <a:lstStyle>
            <a:lvl1pPr>
              <a:defRPr sz="1000"/>
            </a:lvl1pPr>
          </a:lstStyle>
          <a:p>
            <a:pPr>
              <a:defRPr/>
            </a:pPr>
            <a:fld id="{3B556198-7734-43BC-9FEA-A348756C3877}"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Case Study">
    <p:spTree>
      <p:nvGrpSpPr>
        <p:cNvPr id="1" name=""/>
        <p:cNvGrpSpPr/>
        <p:nvPr/>
      </p:nvGrpSpPr>
      <p:grpSpPr>
        <a:xfrm>
          <a:off x="0" y="0"/>
          <a:ext cx="0" cy="0"/>
          <a:chOff x="0" y="0"/>
          <a:chExt cx="0" cy="0"/>
        </a:xfrm>
      </p:grpSpPr>
      <p:cxnSp>
        <p:nvCxnSpPr>
          <p:cNvPr id="4" name="Straight Connector 3"/>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4" descr="3000S09_IBC_Md.jpg"/>
          <p:cNvPicPr>
            <a:picLocks noChangeAspect="1"/>
          </p:cNvPicPr>
          <p:nvPr userDrawn="1"/>
        </p:nvPicPr>
        <p:blipFill>
          <a:blip r:embed="rId2" cstate="email"/>
          <a:stretch>
            <a:fillRect/>
          </a:stretch>
        </p:blipFill>
        <p:spPr>
          <a:xfrm>
            <a:off x="228600" y="5867400"/>
            <a:ext cx="647649" cy="8382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pic>
        <p:nvPicPr>
          <p:cNvPr id="6" name="Picture 8" descr="Activity.jpg"/>
          <p:cNvPicPr>
            <a:picLocks noChangeAspect="1"/>
          </p:cNvPicPr>
          <p:nvPr userDrawn="1"/>
        </p:nvPicPr>
        <p:blipFill>
          <a:blip r:embed="rId3" cstate="print"/>
          <a:srcRect/>
          <a:stretch>
            <a:fillRect/>
          </a:stretch>
        </p:blipFill>
        <p:spPr bwMode="auto">
          <a:xfrm>
            <a:off x="104775" y="152400"/>
            <a:ext cx="1343025" cy="1498600"/>
          </a:xfrm>
          <a:prstGeom prst="rect">
            <a:avLst/>
          </a:prstGeom>
          <a:noFill/>
          <a:ln w="9525">
            <a:noFill/>
            <a:miter lim="800000"/>
            <a:headEnd/>
            <a:tailEnd/>
          </a:ln>
        </p:spPr>
      </p:pic>
      <p:sp>
        <p:nvSpPr>
          <p:cNvPr id="2" name="Title 1"/>
          <p:cNvSpPr>
            <a:spLocks noGrp="1"/>
          </p:cNvSpPr>
          <p:nvPr>
            <p:ph type="title"/>
          </p:nvPr>
        </p:nvSpPr>
        <p:spPr>
          <a:xfrm>
            <a:off x="1676400" y="274638"/>
            <a:ext cx="7010400" cy="1143000"/>
          </a:xfrm>
          <a:effectLst>
            <a:outerShdw blurRad="50800" dist="38100" dir="2700000" algn="tl" rotWithShape="0">
              <a:prstClr val="black">
                <a:alpha val="40000"/>
              </a:prstClr>
            </a:outerShdw>
          </a:effectLst>
        </p:spPr>
        <p:txBody>
          <a:bodyPr/>
          <a:lstStyle>
            <a:lvl1pPr algn="l">
              <a:defRPr b="1">
                <a:solidFill>
                  <a:schemeClr val="bg2"/>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990600" y="6356350"/>
            <a:ext cx="4953000" cy="365125"/>
          </a:xfrm>
        </p:spPr>
        <p:txBody>
          <a:bodyPr/>
          <a:lstStyle>
            <a:lvl1pPr>
              <a:defRPr sz="1000"/>
            </a:lvl1pPr>
          </a:lstStyle>
          <a:p>
            <a:pPr>
              <a:defRPr/>
            </a:pPr>
            <a:r>
              <a:rPr lang="en-US"/>
              <a:t>Overview of the ICC 500: ICC/NSSA Standard for the Design and Construction of Storm Shelters</a:t>
            </a:r>
          </a:p>
        </p:txBody>
      </p:sp>
      <p:sp>
        <p:nvSpPr>
          <p:cNvPr id="8" name="Slide Number Placeholder 5"/>
          <p:cNvSpPr>
            <a:spLocks noGrp="1"/>
          </p:cNvSpPr>
          <p:nvPr>
            <p:ph type="sldNum" sz="quarter" idx="11"/>
          </p:nvPr>
        </p:nvSpPr>
        <p:spPr/>
        <p:txBody>
          <a:bodyPr/>
          <a:lstStyle>
            <a:lvl1pPr>
              <a:defRPr sz="1000"/>
            </a:lvl1pPr>
          </a:lstStyle>
          <a:p>
            <a:pPr>
              <a:defRPr/>
            </a:pPr>
            <a:fld id="{77D22EE6-7092-4CEB-9652-40590AEB04F1}"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ommentary">
    <p:spTree>
      <p:nvGrpSpPr>
        <p:cNvPr id="1" name=""/>
        <p:cNvGrpSpPr/>
        <p:nvPr/>
      </p:nvGrpSpPr>
      <p:grpSpPr>
        <a:xfrm>
          <a:off x="0" y="0"/>
          <a:ext cx="0" cy="0"/>
          <a:chOff x="0" y="0"/>
          <a:chExt cx="0" cy="0"/>
        </a:xfrm>
      </p:grpSpPr>
      <p:cxnSp>
        <p:nvCxnSpPr>
          <p:cNvPr id="4" name="Straight Connector 3"/>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4" descr="3000S09_IBC_Md.jpg"/>
          <p:cNvPicPr>
            <a:picLocks noChangeAspect="1"/>
          </p:cNvPicPr>
          <p:nvPr userDrawn="1"/>
        </p:nvPicPr>
        <p:blipFill>
          <a:blip r:embed="rId2" cstate="email"/>
          <a:stretch>
            <a:fillRect/>
          </a:stretch>
        </p:blipFill>
        <p:spPr>
          <a:xfrm>
            <a:off x="228600" y="5867400"/>
            <a:ext cx="647649" cy="8382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pic>
        <p:nvPicPr>
          <p:cNvPr id="6" name="Picture 8" descr="Activity.jpg"/>
          <p:cNvPicPr>
            <a:picLocks noChangeAspect="1"/>
          </p:cNvPicPr>
          <p:nvPr userDrawn="1"/>
        </p:nvPicPr>
        <p:blipFill>
          <a:blip r:embed="rId3" cstate="print"/>
          <a:srcRect/>
          <a:stretch>
            <a:fillRect/>
          </a:stretch>
        </p:blipFill>
        <p:spPr bwMode="auto">
          <a:xfrm>
            <a:off x="128588" y="152400"/>
            <a:ext cx="1319212" cy="1455738"/>
          </a:xfrm>
          <a:prstGeom prst="rect">
            <a:avLst/>
          </a:prstGeom>
          <a:noFill/>
          <a:ln w="9525">
            <a:noFill/>
            <a:miter lim="800000"/>
            <a:headEnd/>
            <a:tailEnd/>
          </a:ln>
        </p:spPr>
      </p:pic>
      <p:sp>
        <p:nvSpPr>
          <p:cNvPr id="2" name="Title 1"/>
          <p:cNvSpPr>
            <a:spLocks noGrp="1"/>
          </p:cNvSpPr>
          <p:nvPr>
            <p:ph type="title"/>
          </p:nvPr>
        </p:nvSpPr>
        <p:spPr>
          <a:xfrm>
            <a:off x="1676400" y="274638"/>
            <a:ext cx="7010400" cy="1143000"/>
          </a:xfrm>
          <a:effectLst>
            <a:outerShdw blurRad="50800" dist="38100" dir="2700000" algn="tl" rotWithShape="0">
              <a:prstClr val="black">
                <a:alpha val="40000"/>
              </a:prstClr>
            </a:outerShdw>
          </a:effectLst>
        </p:spPr>
        <p:txBody>
          <a:bodyPr/>
          <a:lstStyle>
            <a:lvl1pPr algn="l">
              <a:defRPr b="1">
                <a:solidFill>
                  <a:schemeClr val="bg2"/>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990600" y="6356350"/>
            <a:ext cx="4953000" cy="365125"/>
          </a:xfrm>
        </p:spPr>
        <p:txBody>
          <a:bodyPr/>
          <a:lstStyle>
            <a:lvl1pPr>
              <a:defRPr sz="1000"/>
            </a:lvl1pPr>
          </a:lstStyle>
          <a:p>
            <a:pPr>
              <a:defRPr/>
            </a:pPr>
            <a:r>
              <a:rPr lang="en-US"/>
              <a:t>Overview of the ICC 500: ICC/NSSA Standard for the Design and Construction of Storm Shelters</a:t>
            </a:r>
          </a:p>
        </p:txBody>
      </p:sp>
      <p:sp>
        <p:nvSpPr>
          <p:cNvPr id="8" name="Slide Number Placeholder 5"/>
          <p:cNvSpPr>
            <a:spLocks noGrp="1"/>
          </p:cNvSpPr>
          <p:nvPr>
            <p:ph type="sldNum" sz="quarter" idx="11"/>
          </p:nvPr>
        </p:nvSpPr>
        <p:spPr/>
        <p:txBody>
          <a:bodyPr/>
          <a:lstStyle>
            <a:lvl1pPr>
              <a:defRPr sz="1000"/>
            </a:lvl1pPr>
          </a:lstStyle>
          <a:p>
            <a:pPr>
              <a:defRPr/>
            </a:pPr>
            <a:fld id="{834F75E4-4923-4DCA-8348-39C9C0B67FFB}"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Final Reflection">
    <p:spTree>
      <p:nvGrpSpPr>
        <p:cNvPr id="1" name=""/>
        <p:cNvGrpSpPr/>
        <p:nvPr/>
      </p:nvGrpSpPr>
      <p:grpSpPr>
        <a:xfrm>
          <a:off x="0" y="0"/>
          <a:ext cx="0" cy="0"/>
          <a:chOff x="0" y="0"/>
          <a:chExt cx="0" cy="0"/>
        </a:xfrm>
      </p:grpSpPr>
      <p:cxnSp>
        <p:nvCxnSpPr>
          <p:cNvPr id="4" name="Straight Connector 3"/>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4" descr="3000S09_IBC_Md.jpg"/>
          <p:cNvPicPr>
            <a:picLocks noChangeAspect="1"/>
          </p:cNvPicPr>
          <p:nvPr userDrawn="1"/>
        </p:nvPicPr>
        <p:blipFill>
          <a:blip r:embed="rId2" cstate="email"/>
          <a:stretch>
            <a:fillRect/>
          </a:stretch>
        </p:blipFill>
        <p:spPr>
          <a:xfrm>
            <a:off x="228600" y="5867400"/>
            <a:ext cx="647649" cy="8382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pic>
        <p:nvPicPr>
          <p:cNvPr id="6" name="Picture 8" descr="Activity.jpg"/>
          <p:cNvPicPr>
            <a:picLocks noChangeAspect="1"/>
          </p:cNvPicPr>
          <p:nvPr userDrawn="1"/>
        </p:nvPicPr>
        <p:blipFill>
          <a:blip r:embed="rId3" cstate="print"/>
          <a:srcRect/>
          <a:stretch>
            <a:fillRect/>
          </a:stretch>
        </p:blipFill>
        <p:spPr bwMode="auto">
          <a:xfrm>
            <a:off x="0" y="76200"/>
            <a:ext cx="1576388" cy="1576388"/>
          </a:xfrm>
          <a:prstGeom prst="rect">
            <a:avLst/>
          </a:prstGeom>
          <a:noFill/>
          <a:ln w="9525">
            <a:noFill/>
            <a:miter lim="800000"/>
            <a:headEnd/>
            <a:tailEnd/>
          </a:ln>
        </p:spPr>
      </p:pic>
      <p:sp>
        <p:nvSpPr>
          <p:cNvPr id="2" name="Title 1"/>
          <p:cNvSpPr>
            <a:spLocks noGrp="1"/>
          </p:cNvSpPr>
          <p:nvPr>
            <p:ph type="title"/>
          </p:nvPr>
        </p:nvSpPr>
        <p:spPr>
          <a:xfrm>
            <a:off x="1676400" y="274638"/>
            <a:ext cx="7010400" cy="1143000"/>
          </a:xfrm>
          <a:effectLst>
            <a:outerShdw blurRad="50800" dist="38100" dir="2700000" algn="tl" rotWithShape="0">
              <a:prstClr val="black">
                <a:alpha val="40000"/>
              </a:prstClr>
            </a:outerShdw>
          </a:effectLst>
        </p:spPr>
        <p:txBody>
          <a:bodyPr/>
          <a:lstStyle>
            <a:lvl1pPr algn="l">
              <a:defRPr b="1">
                <a:solidFill>
                  <a:schemeClr val="bg2"/>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990600" y="6356350"/>
            <a:ext cx="4953000" cy="365125"/>
          </a:xfrm>
        </p:spPr>
        <p:txBody>
          <a:bodyPr/>
          <a:lstStyle>
            <a:lvl1pPr>
              <a:defRPr sz="1000"/>
            </a:lvl1pPr>
          </a:lstStyle>
          <a:p>
            <a:pPr>
              <a:defRPr/>
            </a:pPr>
            <a:r>
              <a:rPr lang="en-US"/>
              <a:t>Overview of the ICC 500: ICC/NSSA Standard for the Design and Construction of Storm Shelters</a:t>
            </a:r>
          </a:p>
        </p:txBody>
      </p:sp>
      <p:sp>
        <p:nvSpPr>
          <p:cNvPr id="8" name="Slide Number Placeholder 5"/>
          <p:cNvSpPr>
            <a:spLocks noGrp="1"/>
          </p:cNvSpPr>
          <p:nvPr>
            <p:ph type="sldNum" sz="quarter" idx="11"/>
          </p:nvPr>
        </p:nvSpPr>
        <p:spPr/>
        <p:txBody>
          <a:bodyPr/>
          <a:lstStyle>
            <a:lvl1pPr>
              <a:defRPr sz="1000"/>
            </a:lvl1pPr>
          </a:lstStyle>
          <a:p>
            <a:pPr>
              <a:defRPr/>
            </a:pPr>
            <a:fld id="{21C61C1C-69FB-4BF3-8711-1C075F8EBCC3}"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Example">
    <p:spTree>
      <p:nvGrpSpPr>
        <p:cNvPr id="1" name=""/>
        <p:cNvGrpSpPr/>
        <p:nvPr/>
      </p:nvGrpSpPr>
      <p:grpSpPr>
        <a:xfrm>
          <a:off x="0" y="0"/>
          <a:ext cx="0" cy="0"/>
          <a:chOff x="0" y="0"/>
          <a:chExt cx="0" cy="0"/>
        </a:xfrm>
      </p:grpSpPr>
      <p:cxnSp>
        <p:nvCxnSpPr>
          <p:cNvPr id="4" name="Straight Connector 3"/>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4" descr="3000S09_IBC_Md.jpg"/>
          <p:cNvPicPr>
            <a:picLocks noChangeAspect="1"/>
          </p:cNvPicPr>
          <p:nvPr userDrawn="1"/>
        </p:nvPicPr>
        <p:blipFill>
          <a:blip r:embed="rId2" cstate="email"/>
          <a:stretch>
            <a:fillRect/>
          </a:stretch>
        </p:blipFill>
        <p:spPr>
          <a:xfrm>
            <a:off x="228600" y="5867400"/>
            <a:ext cx="647649" cy="8382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pic>
        <p:nvPicPr>
          <p:cNvPr id="6" name="Picture 8" descr="Activity.jpg"/>
          <p:cNvPicPr>
            <a:picLocks noChangeAspect="1"/>
          </p:cNvPicPr>
          <p:nvPr userDrawn="1"/>
        </p:nvPicPr>
        <p:blipFill>
          <a:blip r:embed="rId3" cstate="print"/>
          <a:srcRect/>
          <a:stretch>
            <a:fillRect/>
          </a:stretch>
        </p:blipFill>
        <p:spPr bwMode="auto">
          <a:xfrm>
            <a:off x="0" y="42863"/>
            <a:ext cx="1576388" cy="1687512"/>
          </a:xfrm>
          <a:prstGeom prst="rect">
            <a:avLst/>
          </a:prstGeom>
          <a:noFill/>
          <a:ln w="9525">
            <a:noFill/>
            <a:miter lim="800000"/>
            <a:headEnd/>
            <a:tailEnd/>
          </a:ln>
        </p:spPr>
      </p:pic>
      <p:sp>
        <p:nvSpPr>
          <p:cNvPr id="2" name="Title 1"/>
          <p:cNvSpPr>
            <a:spLocks noGrp="1"/>
          </p:cNvSpPr>
          <p:nvPr>
            <p:ph type="title"/>
          </p:nvPr>
        </p:nvSpPr>
        <p:spPr>
          <a:xfrm>
            <a:off x="1676400" y="274638"/>
            <a:ext cx="7010400" cy="1143000"/>
          </a:xfrm>
          <a:effectLst>
            <a:outerShdw blurRad="50800" dist="38100" dir="2700000" algn="tl" rotWithShape="0">
              <a:prstClr val="black">
                <a:alpha val="40000"/>
              </a:prstClr>
            </a:outerShdw>
          </a:effectLst>
        </p:spPr>
        <p:txBody>
          <a:bodyPr/>
          <a:lstStyle>
            <a:lvl1pPr algn="l">
              <a:defRPr b="1">
                <a:solidFill>
                  <a:schemeClr val="bg2"/>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990600" y="6356350"/>
            <a:ext cx="4953000" cy="365125"/>
          </a:xfrm>
        </p:spPr>
        <p:txBody>
          <a:bodyPr/>
          <a:lstStyle>
            <a:lvl1pPr>
              <a:defRPr sz="1000"/>
            </a:lvl1pPr>
          </a:lstStyle>
          <a:p>
            <a:pPr>
              <a:defRPr/>
            </a:pPr>
            <a:r>
              <a:rPr lang="en-US"/>
              <a:t>Overview of the ICC 500: ICC/NSSA Standard for the Design and Construction of Storm Shelters</a:t>
            </a:r>
          </a:p>
        </p:txBody>
      </p:sp>
      <p:sp>
        <p:nvSpPr>
          <p:cNvPr id="8" name="Slide Number Placeholder 5"/>
          <p:cNvSpPr>
            <a:spLocks noGrp="1"/>
          </p:cNvSpPr>
          <p:nvPr>
            <p:ph type="sldNum" sz="quarter" idx="11"/>
          </p:nvPr>
        </p:nvSpPr>
        <p:spPr/>
        <p:txBody>
          <a:bodyPr/>
          <a:lstStyle>
            <a:lvl1pPr>
              <a:defRPr sz="1000"/>
            </a:lvl1pPr>
          </a:lstStyle>
          <a:p>
            <a:pPr>
              <a:defRPr/>
            </a:pPr>
            <a:fld id="{BECD281E-E208-4473-8ACD-BD904B2AEA5C}"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Key Learning">
    <p:spTree>
      <p:nvGrpSpPr>
        <p:cNvPr id="1" name=""/>
        <p:cNvGrpSpPr/>
        <p:nvPr/>
      </p:nvGrpSpPr>
      <p:grpSpPr>
        <a:xfrm>
          <a:off x="0" y="0"/>
          <a:ext cx="0" cy="0"/>
          <a:chOff x="0" y="0"/>
          <a:chExt cx="0" cy="0"/>
        </a:xfrm>
      </p:grpSpPr>
      <p:cxnSp>
        <p:nvCxnSpPr>
          <p:cNvPr id="4" name="Straight Connector 3"/>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4" descr="3000S09_IBC_Md.jpg"/>
          <p:cNvPicPr>
            <a:picLocks noChangeAspect="1"/>
          </p:cNvPicPr>
          <p:nvPr userDrawn="1"/>
        </p:nvPicPr>
        <p:blipFill>
          <a:blip r:embed="rId2" cstate="email"/>
          <a:stretch>
            <a:fillRect/>
          </a:stretch>
        </p:blipFill>
        <p:spPr>
          <a:xfrm>
            <a:off x="228600" y="5867400"/>
            <a:ext cx="647649" cy="8382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pic>
        <p:nvPicPr>
          <p:cNvPr id="6" name="Picture 8" descr="Activity.jpg"/>
          <p:cNvPicPr>
            <a:picLocks noChangeAspect="1"/>
          </p:cNvPicPr>
          <p:nvPr userDrawn="1"/>
        </p:nvPicPr>
        <p:blipFill>
          <a:blip r:embed="rId3" cstate="print"/>
          <a:srcRect/>
          <a:stretch>
            <a:fillRect/>
          </a:stretch>
        </p:blipFill>
        <p:spPr bwMode="auto">
          <a:xfrm>
            <a:off x="76200" y="109538"/>
            <a:ext cx="1374775" cy="1577975"/>
          </a:xfrm>
          <a:prstGeom prst="rect">
            <a:avLst/>
          </a:prstGeom>
          <a:noFill/>
          <a:ln w="9525">
            <a:noFill/>
            <a:miter lim="800000"/>
            <a:headEnd/>
            <a:tailEnd/>
          </a:ln>
        </p:spPr>
      </p:pic>
      <p:sp>
        <p:nvSpPr>
          <p:cNvPr id="2" name="Title 1"/>
          <p:cNvSpPr>
            <a:spLocks noGrp="1"/>
          </p:cNvSpPr>
          <p:nvPr>
            <p:ph type="title"/>
          </p:nvPr>
        </p:nvSpPr>
        <p:spPr>
          <a:xfrm>
            <a:off x="1676400" y="274638"/>
            <a:ext cx="7010400" cy="1143000"/>
          </a:xfrm>
          <a:effectLst>
            <a:outerShdw blurRad="50800" dist="38100" dir="2700000" algn="tl" rotWithShape="0">
              <a:prstClr val="black">
                <a:alpha val="40000"/>
              </a:prstClr>
            </a:outerShdw>
          </a:effectLst>
        </p:spPr>
        <p:txBody>
          <a:bodyPr/>
          <a:lstStyle>
            <a:lvl1pPr algn="l">
              <a:defRPr b="1">
                <a:solidFill>
                  <a:schemeClr val="bg2"/>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990600" y="6356350"/>
            <a:ext cx="4953000" cy="365125"/>
          </a:xfrm>
        </p:spPr>
        <p:txBody>
          <a:bodyPr/>
          <a:lstStyle>
            <a:lvl1pPr>
              <a:defRPr sz="1000"/>
            </a:lvl1pPr>
          </a:lstStyle>
          <a:p>
            <a:pPr>
              <a:defRPr/>
            </a:pPr>
            <a:r>
              <a:rPr lang="en-US"/>
              <a:t>Overview of the ICC 500: ICC/NSSA Standard for the Design and Construction of Storm Shelters</a:t>
            </a:r>
          </a:p>
        </p:txBody>
      </p:sp>
      <p:sp>
        <p:nvSpPr>
          <p:cNvPr id="8" name="Slide Number Placeholder 5"/>
          <p:cNvSpPr>
            <a:spLocks noGrp="1"/>
          </p:cNvSpPr>
          <p:nvPr>
            <p:ph type="sldNum" sz="quarter" idx="11"/>
          </p:nvPr>
        </p:nvSpPr>
        <p:spPr/>
        <p:txBody>
          <a:bodyPr/>
          <a:lstStyle>
            <a:lvl1pPr>
              <a:defRPr sz="1000"/>
            </a:lvl1pPr>
          </a:lstStyle>
          <a:p>
            <a:pPr>
              <a:defRPr/>
            </a:pPr>
            <a:fld id="{22B9EC69-A820-4EDE-A706-9F92CE7302ED}"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Q&amp;A">
    <p:spTree>
      <p:nvGrpSpPr>
        <p:cNvPr id="1" name=""/>
        <p:cNvGrpSpPr/>
        <p:nvPr/>
      </p:nvGrpSpPr>
      <p:grpSpPr>
        <a:xfrm>
          <a:off x="0" y="0"/>
          <a:ext cx="0" cy="0"/>
          <a:chOff x="0" y="0"/>
          <a:chExt cx="0" cy="0"/>
        </a:xfrm>
      </p:grpSpPr>
      <p:cxnSp>
        <p:nvCxnSpPr>
          <p:cNvPr id="4" name="Straight Connector 3"/>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4" descr="3000S09_IBC_Md.jpg"/>
          <p:cNvPicPr>
            <a:picLocks noChangeAspect="1"/>
          </p:cNvPicPr>
          <p:nvPr userDrawn="1"/>
        </p:nvPicPr>
        <p:blipFill>
          <a:blip r:embed="rId2" cstate="email"/>
          <a:stretch>
            <a:fillRect/>
          </a:stretch>
        </p:blipFill>
        <p:spPr>
          <a:xfrm>
            <a:off x="228600" y="5867400"/>
            <a:ext cx="647649" cy="8382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pic>
        <p:nvPicPr>
          <p:cNvPr id="6" name="Picture 8" descr="Activity.jpg"/>
          <p:cNvPicPr>
            <a:picLocks noChangeAspect="1"/>
          </p:cNvPicPr>
          <p:nvPr userDrawn="1"/>
        </p:nvPicPr>
        <p:blipFill>
          <a:blip r:embed="rId3" cstate="print"/>
          <a:srcRect/>
          <a:stretch>
            <a:fillRect/>
          </a:stretch>
        </p:blipFill>
        <p:spPr bwMode="auto">
          <a:xfrm>
            <a:off x="0" y="187325"/>
            <a:ext cx="1597025" cy="1489075"/>
          </a:xfrm>
          <a:prstGeom prst="rect">
            <a:avLst/>
          </a:prstGeom>
          <a:noFill/>
          <a:ln w="9525">
            <a:noFill/>
            <a:miter lim="800000"/>
            <a:headEnd/>
            <a:tailEnd/>
          </a:ln>
        </p:spPr>
      </p:pic>
      <p:sp>
        <p:nvSpPr>
          <p:cNvPr id="2" name="Title 1"/>
          <p:cNvSpPr>
            <a:spLocks noGrp="1"/>
          </p:cNvSpPr>
          <p:nvPr>
            <p:ph type="title"/>
          </p:nvPr>
        </p:nvSpPr>
        <p:spPr>
          <a:xfrm>
            <a:off x="1676400" y="274638"/>
            <a:ext cx="7010400" cy="1143000"/>
          </a:xfrm>
          <a:effectLst>
            <a:outerShdw blurRad="50800" dist="38100" dir="2700000" algn="tl" rotWithShape="0">
              <a:prstClr val="black">
                <a:alpha val="40000"/>
              </a:prstClr>
            </a:outerShdw>
          </a:effectLst>
        </p:spPr>
        <p:txBody>
          <a:bodyPr/>
          <a:lstStyle>
            <a:lvl1pPr algn="l">
              <a:defRPr b="1">
                <a:solidFill>
                  <a:schemeClr val="bg2"/>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990600" y="6356350"/>
            <a:ext cx="4953000" cy="365125"/>
          </a:xfrm>
        </p:spPr>
        <p:txBody>
          <a:bodyPr/>
          <a:lstStyle>
            <a:lvl1pPr>
              <a:defRPr sz="1000"/>
            </a:lvl1pPr>
          </a:lstStyle>
          <a:p>
            <a:pPr>
              <a:defRPr/>
            </a:pPr>
            <a:r>
              <a:rPr lang="en-US"/>
              <a:t>Overview of the ICC 500: ICC/NSSA Standard for the Design and Construction of Storm Shelters</a:t>
            </a:r>
          </a:p>
        </p:txBody>
      </p:sp>
      <p:sp>
        <p:nvSpPr>
          <p:cNvPr id="8" name="Slide Number Placeholder 5"/>
          <p:cNvSpPr>
            <a:spLocks noGrp="1"/>
          </p:cNvSpPr>
          <p:nvPr>
            <p:ph type="sldNum" sz="quarter" idx="11"/>
          </p:nvPr>
        </p:nvSpPr>
        <p:spPr/>
        <p:txBody>
          <a:bodyPr/>
          <a:lstStyle>
            <a:lvl1pPr>
              <a:defRPr sz="1000"/>
            </a:lvl1pPr>
          </a:lstStyle>
          <a:p>
            <a:pPr>
              <a:defRPr/>
            </a:pPr>
            <a:fld id="{32832756-338B-452C-8B02-216D488ECC6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Objective slide">
    <p:spTree>
      <p:nvGrpSpPr>
        <p:cNvPr id="1" name=""/>
        <p:cNvGrpSpPr/>
        <p:nvPr/>
      </p:nvGrpSpPr>
      <p:grpSpPr>
        <a:xfrm>
          <a:off x="0" y="0"/>
          <a:ext cx="0" cy="0"/>
          <a:chOff x="0" y="0"/>
          <a:chExt cx="0" cy="0"/>
        </a:xfrm>
      </p:grpSpPr>
      <p:cxnSp>
        <p:nvCxnSpPr>
          <p:cNvPr id="4" name="Straight Connector 3"/>
          <p:cNvCxnSpPr/>
          <p:nvPr userDrawn="1"/>
        </p:nvCxnSpPr>
        <p:spPr>
          <a:xfrm>
            <a:off x="0" y="6248400"/>
            <a:ext cx="9144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lvl1pPr algn="l">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417637"/>
            <a:ext cx="8229600" cy="4525963"/>
          </a:xfrm>
        </p:spPr>
        <p:txBody>
          <a:bodyPr/>
          <a:lstStyle>
            <a:lvl1pPr>
              <a:buFont typeface="Wingdings" pitchFamily="2" charset="2"/>
              <a:buChar char="§"/>
              <a:defRPr sz="2800"/>
            </a:lvl1pPr>
            <a:lvl2pPr>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0"/>
          </p:nvPr>
        </p:nvSpPr>
        <p:spPr>
          <a:xfrm>
            <a:off x="990600" y="6356350"/>
            <a:ext cx="4953000" cy="365125"/>
          </a:xfrm>
        </p:spPr>
        <p:txBody>
          <a:bodyPr/>
          <a:lstStyle>
            <a:lvl1pPr>
              <a:defRPr sz="1000" dirty="0" smtClean="0"/>
            </a:lvl1pPr>
          </a:lstStyle>
          <a:p>
            <a:pPr>
              <a:defRPr/>
            </a:pPr>
            <a:r>
              <a:rPr lang="en-US"/>
              <a:t>Overview of the ICC 500: ICC/NSSA Standard for the Design and Construction of Storm Shelters</a:t>
            </a:r>
            <a:endParaRPr lang="en-US" dirty="0"/>
          </a:p>
        </p:txBody>
      </p:sp>
      <p:sp>
        <p:nvSpPr>
          <p:cNvPr id="7" name="Slide Number Placeholder 5"/>
          <p:cNvSpPr>
            <a:spLocks noGrp="1"/>
          </p:cNvSpPr>
          <p:nvPr>
            <p:ph type="sldNum" sz="quarter" idx="11"/>
          </p:nvPr>
        </p:nvSpPr>
        <p:spPr/>
        <p:txBody>
          <a:bodyPr/>
          <a:lstStyle>
            <a:lvl1pPr>
              <a:defRPr sz="1000" smtClean="0"/>
            </a:lvl1pPr>
          </a:lstStyle>
          <a:p>
            <a:pPr>
              <a:defRPr/>
            </a:pPr>
            <a:fld id="{F8B5DA1B-6C24-4748-B347-265A9C40C776}" type="slidenum">
              <a:rPr lang="en-US"/>
              <a:pPr>
                <a:defRPr/>
              </a:pPr>
              <a:t>‹#›</a:t>
            </a:fld>
            <a:endParaRPr lang="en-US" dirty="0"/>
          </a:p>
        </p:txBody>
      </p:sp>
      <p:pic>
        <p:nvPicPr>
          <p:cNvPr id="8"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52400" y="5804995"/>
            <a:ext cx="685800" cy="886810"/>
          </a:xfrm>
          <a:prstGeom prst="rect">
            <a:avLst/>
          </a:prstGeom>
          <a:noFill/>
          <a:ln w="9525">
            <a:noFill/>
            <a:miter lim="800000"/>
            <a:headEnd/>
            <a:tailEnd/>
          </a:ln>
        </p:spPr>
      </p:pic>
    </p:spTree>
    <p:extLst>
      <p:ext uri="{BB962C8B-B14F-4D97-AF65-F5344CB8AC3E}">
        <p14:creationId xmlns:p14="http://schemas.microsoft.com/office/powerpoint/2010/main" val="1797500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sult the code book">
    <p:spTree>
      <p:nvGrpSpPr>
        <p:cNvPr id="1" name=""/>
        <p:cNvGrpSpPr/>
        <p:nvPr/>
      </p:nvGrpSpPr>
      <p:grpSpPr>
        <a:xfrm>
          <a:off x="0" y="0"/>
          <a:ext cx="0" cy="0"/>
          <a:chOff x="0" y="0"/>
          <a:chExt cx="0" cy="0"/>
        </a:xfrm>
      </p:grpSpPr>
      <p:cxnSp>
        <p:nvCxnSpPr>
          <p:cNvPr id="5" name="Straight Connector 4"/>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descr="3000S09_IBC_Md.jpg"/>
          <p:cNvPicPr>
            <a:picLocks noChangeAspect="1"/>
          </p:cNvPicPr>
          <p:nvPr userDrawn="1"/>
        </p:nvPicPr>
        <p:blipFill>
          <a:blip r:embed="rId2" cstate="email"/>
          <a:stretch>
            <a:fillRect/>
          </a:stretch>
        </p:blipFill>
        <p:spPr>
          <a:xfrm>
            <a:off x="228600" y="5867400"/>
            <a:ext cx="647649" cy="8382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pic>
        <p:nvPicPr>
          <p:cNvPr id="7" name="Picture 8" descr="Activity.jpg"/>
          <p:cNvPicPr>
            <a:picLocks noChangeAspect="1"/>
          </p:cNvPicPr>
          <p:nvPr userDrawn="1"/>
        </p:nvPicPr>
        <p:blipFill>
          <a:blip r:embed="rId3" cstate="print"/>
          <a:srcRect/>
          <a:stretch>
            <a:fillRect/>
          </a:stretch>
        </p:blipFill>
        <p:spPr bwMode="auto">
          <a:xfrm>
            <a:off x="-3175" y="77788"/>
            <a:ext cx="1603375" cy="1814512"/>
          </a:xfrm>
          <a:prstGeom prst="rect">
            <a:avLst/>
          </a:prstGeom>
          <a:noFill/>
          <a:ln w="9525">
            <a:noFill/>
            <a:miter lim="800000"/>
            <a:headEnd/>
            <a:tailEnd/>
          </a:ln>
        </p:spPr>
      </p:pic>
      <p:sp>
        <p:nvSpPr>
          <p:cNvPr id="2" name="Title 1"/>
          <p:cNvSpPr>
            <a:spLocks noGrp="1"/>
          </p:cNvSpPr>
          <p:nvPr>
            <p:ph type="title"/>
          </p:nvPr>
        </p:nvSpPr>
        <p:spPr>
          <a:xfrm>
            <a:off x="1676400" y="274638"/>
            <a:ext cx="7010400" cy="1143000"/>
          </a:xfrm>
          <a:effectLst>
            <a:outerShdw blurRad="50800" dist="38100" dir="2700000" algn="tl" rotWithShape="0">
              <a:prstClr val="black">
                <a:alpha val="40000"/>
              </a:prstClr>
            </a:outerShdw>
          </a:effectLst>
        </p:spPr>
        <p:txBody>
          <a:bodyPr/>
          <a:lstStyle>
            <a:lvl1pPr algn="l">
              <a:defRPr b="1">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1600200" y="1600200"/>
            <a:ext cx="7086600" cy="4525963"/>
          </a:xfrm>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228600" y="1981200"/>
            <a:ext cx="1143000" cy="1066800"/>
          </a:xfrm>
        </p:spPr>
        <p:txBody>
          <a:bodyPr/>
          <a:lstStyle>
            <a:lvl1pPr marL="0" indent="0" algn="ctr">
              <a:buFontTx/>
              <a:buNone/>
              <a:defRPr sz="1400"/>
            </a:lvl1pPr>
            <a:lvl2pPr marL="0" indent="0">
              <a:buFontTx/>
              <a:buNone/>
              <a:defRPr sz="1050"/>
            </a:lvl2pPr>
            <a:lvl3pPr marL="0" indent="0">
              <a:buFontTx/>
              <a:buNone/>
              <a:defRPr sz="1050"/>
            </a:lvl3pPr>
            <a:lvl4pPr marL="0" indent="0">
              <a:buFontTx/>
              <a:buNone/>
              <a:defRPr sz="1050"/>
            </a:lvl4pPr>
            <a:lvl5pPr marL="0" indent="0">
              <a:buFontTx/>
              <a:buNone/>
              <a:defRPr sz="1050"/>
            </a:lvl5pPr>
          </a:lstStyle>
          <a:p>
            <a:pPr lvl="0"/>
            <a:r>
              <a:rPr lang="en-US" dirty="0"/>
              <a:t>Click to edit Master text styles</a:t>
            </a:r>
          </a:p>
        </p:txBody>
      </p:sp>
      <p:sp>
        <p:nvSpPr>
          <p:cNvPr id="8" name="Footer Placeholder 4"/>
          <p:cNvSpPr>
            <a:spLocks noGrp="1"/>
          </p:cNvSpPr>
          <p:nvPr>
            <p:ph type="ftr" sz="quarter" idx="13"/>
          </p:nvPr>
        </p:nvSpPr>
        <p:spPr>
          <a:xfrm>
            <a:off x="990600" y="6356350"/>
            <a:ext cx="4953000" cy="365125"/>
          </a:xfrm>
        </p:spPr>
        <p:txBody>
          <a:bodyPr/>
          <a:lstStyle>
            <a:lvl1pPr>
              <a:defRPr sz="1000"/>
            </a:lvl1pPr>
          </a:lstStyle>
          <a:p>
            <a:pPr>
              <a:defRPr/>
            </a:pPr>
            <a:r>
              <a:rPr lang="en-US"/>
              <a:t>Overview of the ICC 500: ICC/NSSA Standard for the Design and Construction of Storm Shelters</a:t>
            </a:r>
          </a:p>
        </p:txBody>
      </p:sp>
      <p:sp>
        <p:nvSpPr>
          <p:cNvPr id="9" name="Slide Number Placeholder 5"/>
          <p:cNvSpPr>
            <a:spLocks noGrp="1"/>
          </p:cNvSpPr>
          <p:nvPr>
            <p:ph type="sldNum" sz="quarter" idx="14"/>
          </p:nvPr>
        </p:nvSpPr>
        <p:spPr/>
        <p:txBody>
          <a:bodyPr/>
          <a:lstStyle>
            <a:lvl1pPr>
              <a:defRPr sz="1000"/>
            </a:lvl1pPr>
          </a:lstStyle>
          <a:p>
            <a:pPr>
              <a:defRPr/>
            </a:pPr>
            <a:fld id="{B79616CC-E954-49D9-89D6-2E74E73AF5C2}"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e Standard">
    <p:spTree>
      <p:nvGrpSpPr>
        <p:cNvPr id="1" name=""/>
        <p:cNvGrpSpPr/>
        <p:nvPr/>
      </p:nvGrpSpPr>
      <p:grpSpPr>
        <a:xfrm>
          <a:off x="0" y="0"/>
          <a:ext cx="0" cy="0"/>
          <a:chOff x="0" y="0"/>
          <a:chExt cx="0" cy="0"/>
        </a:xfrm>
      </p:grpSpPr>
      <p:cxnSp>
        <p:nvCxnSpPr>
          <p:cNvPr id="5" name="Straight Connector 4"/>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descr="3000S09_IBC_Md.jpg"/>
          <p:cNvPicPr>
            <a:picLocks noChangeAspect="1"/>
          </p:cNvPicPr>
          <p:nvPr userDrawn="1"/>
        </p:nvPicPr>
        <p:blipFill>
          <a:blip r:embed="rId2" cstate="email"/>
          <a:stretch>
            <a:fillRect/>
          </a:stretch>
        </p:blipFill>
        <p:spPr>
          <a:xfrm>
            <a:off x="228600" y="5867400"/>
            <a:ext cx="647649" cy="8382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pic>
        <p:nvPicPr>
          <p:cNvPr id="7" name="Picture 8" descr="Activity.jpg"/>
          <p:cNvPicPr>
            <a:picLocks noChangeAspect="1"/>
          </p:cNvPicPr>
          <p:nvPr userDrawn="1"/>
        </p:nvPicPr>
        <p:blipFill>
          <a:blip r:embed="rId3" cstate="print"/>
          <a:srcRect/>
          <a:stretch>
            <a:fillRect/>
          </a:stretch>
        </p:blipFill>
        <p:spPr bwMode="auto">
          <a:xfrm>
            <a:off x="76200" y="217488"/>
            <a:ext cx="1390650" cy="1535112"/>
          </a:xfrm>
          <a:prstGeom prst="rect">
            <a:avLst/>
          </a:prstGeom>
          <a:noFill/>
          <a:ln w="9525">
            <a:noFill/>
            <a:miter lim="800000"/>
            <a:headEnd/>
            <a:tailEnd/>
          </a:ln>
        </p:spPr>
      </p:pic>
      <p:sp>
        <p:nvSpPr>
          <p:cNvPr id="2" name="Title 1"/>
          <p:cNvSpPr>
            <a:spLocks noGrp="1"/>
          </p:cNvSpPr>
          <p:nvPr>
            <p:ph type="title"/>
          </p:nvPr>
        </p:nvSpPr>
        <p:spPr>
          <a:xfrm>
            <a:off x="1676400" y="274638"/>
            <a:ext cx="7010400" cy="1143000"/>
          </a:xfrm>
          <a:effectLst>
            <a:outerShdw blurRad="50800" dist="38100" dir="2700000" algn="tl" rotWithShape="0">
              <a:prstClr val="black">
                <a:alpha val="40000"/>
              </a:prstClr>
            </a:outerShdw>
          </a:effectLst>
        </p:spPr>
        <p:txBody>
          <a:bodyPr/>
          <a:lstStyle>
            <a:lvl1pPr algn="l">
              <a:defRPr b="1">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1600200" y="1600200"/>
            <a:ext cx="7086600" cy="4525963"/>
          </a:xfrm>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228600" y="1981200"/>
            <a:ext cx="1143000" cy="1066800"/>
          </a:xfrm>
        </p:spPr>
        <p:txBody>
          <a:bodyPr/>
          <a:lstStyle>
            <a:lvl1pPr marL="0" indent="0" algn="ctr">
              <a:buFontTx/>
              <a:buNone/>
              <a:defRPr sz="1400"/>
            </a:lvl1pPr>
            <a:lvl2pPr marL="0" indent="0">
              <a:buFontTx/>
              <a:buNone/>
              <a:defRPr sz="1050"/>
            </a:lvl2pPr>
            <a:lvl3pPr marL="0" indent="0">
              <a:buFontTx/>
              <a:buNone/>
              <a:defRPr sz="1050"/>
            </a:lvl3pPr>
            <a:lvl4pPr marL="0" indent="0">
              <a:buFontTx/>
              <a:buNone/>
              <a:defRPr sz="1050"/>
            </a:lvl4pPr>
            <a:lvl5pPr marL="0" indent="0">
              <a:buFontTx/>
              <a:buNone/>
              <a:defRPr sz="1050"/>
            </a:lvl5pPr>
          </a:lstStyle>
          <a:p>
            <a:pPr lvl="0"/>
            <a:r>
              <a:rPr lang="en-US" dirty="0"/>
              <a:t>Click to edit Master text styles</a:t>
            </a:r>
          </a:p>
        </p:txBody>
      </p:sp>
      <p:sp>
        <p:nvSpPr>
          <p:cNvPr id="8" name="Footer Placeholder 4"/>
          <p:cNvSpPr>
            <a:spLocks noGrp="1"/>
          </p:cNvSpPr>
          <p:nvPr>
            <p:ph type="ftr" sz="quarter" idx="13"/>
          </p:nvPr>
        </p:nvSpPr>
        <p:spPr>
          <a:xfrm>
            <a:off x="990600" y="6356350"/>
            <a:ext cx="4953000" cy="365125"/>
          </a:xfrm>
        </p:spPr>
        <p:txBody>
          <a:bodyPr/>
          <a:lstStyle>
            <a:lvl1pPr>
              <a:defRPr sz="1000"/>
            </a:lvl1pPr>
          </a:lstStyle>
          <a:p>
            <a:pPr>
              <a:defRPr/>
            </a:pPr>
            <a:r>
              <a:rPr lang="en-US"/>
              <a:t>Overview of the ICC 500: ICC/NSSA Standard for the Design and Construction of Storm Shelters</a:t>
            </a:r>
          </a:p>
        </p:txBody>
      </p:sp>
      <p:sp>
        <p:nvSpPr>
          <p:cNvPr id="9" name="Slide Number Placeholder 5"/>
          <p:cNvSpPr>
            <a:spLocks noGrp="1"/>
          </p:cNvSpPr>
          <p:nvPr>
            <p:ph type="sldNum" sz="quarter" idx="14"/>
          </p:nvPr>
        </p:nvSpPr>
        <p:spPr/>
        <p:txBody>
          <a:bodyPr/>
          <a:lstStyle>
            <a:lvl1pPr>
              <a:defRPr sz="1000"/>
            </a:lvl1pPr>
          </a:lstStyle>
          <a:p>
            <a:pPr>
              <a:defRPr/>
            </a:pPr>
            <a:fld id="{FD246D90-C656-40DE-895E-3B55057ED121}"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Discussion">
    <p:spTree>
      <p:nvGrpSpPr>
        <p:cNvPr id="1" name=""/>
        <p:cNvGrpSpPr/>
        <p:nvPr/>
      </p:nvGrpSpPr>
      <p:grpSpPr>
        <a:xfrm>
          <a:off x="0" y="0"/>
          <a:ext cx="0" cy="0"/>
          <a:chOff x="0" y="0"/>
          <a:chExt cx="0" cy="0"/>
        </a:xfrm>
      </p:grpSpPr>
      <p:cxnSp>
        <p:nvCxnSpPr>
          <p:cNvPr id="4" name="Straight Connector 3"/>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4" descr="3000S09_IBC_Md.jpg"/>
          <p:cNvPicPr>
            <a:picLocks noChangeAspect="1"/>
          </p:cNvPicPr>
          <p:nvPr userDrawn="1"/>
        </p:nvPicPr>
        <p:blipFill>
          <a:blip r:embed="rId2" cstate="email"/>
          <a:stretch>
            <a:fillRect/>
          </a:stretch>
        </p:blipFill>
        <p:spPr>
          <a:xfrm>
            <a:off x="228600" y="5867400"/>
            <a:ext cx="647649" cy="8382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pic>
        <p:nvPicPr>
          <p:cNvPr id="6" name="Picture 8" descr="Activity.jpg"/>
          <p:cNvPicPr>
            <a:picLocks noChangeAspect="1"/>
          </p:cNvPicPr>
          <p:nvPr userDrawn="1"/>
        </p:nvPicPr>
        <p:blipFill>
          <a:blip r:embed="rId3" cstate="print"/>
          <a:srcRect/>
          <a:stretch>
            <a:fillRect/>
          </a:stretch>
        </p:blipFill>
        <p:spPr bwMode="auto">
          <a:xfrm>
            <a:off x="152400" y="195263"/>
            <a:ext cx="1217613" cy="1660525"/>
          </a:xfrm>
          <a:prstGeom prst="rect">
            <a:avLst/>
          </a:prstGeom>
          <a:noFill/>
          <a:ln w="9525">
            <a:noFill/>
            <a:miter lim="800000"/>
            <a:headEnd/>
            <a:tailEnd/>
          </a:ln>
        </p:spPr>
      </p:pic>
      <p:sp>
        <p:nvSpPr>
          <p:cNvPr id="2" name="Title 1"/>
          <p:cNvSpPr>
            <a:spLocks noGrp="1"/>
          </p:cNvSpPr>
          <p:nvPr>
            <p:ph type="title"/>
          </p:nvPr>
        </p:nvSpPr>
        <p:spPr>
          <a:xfrm>
            <a:off x="1676400" y="274638"/>
            <a:ext cx="7010400" cy="1143000"/>
          </a:xfrm>
          <a:effectLst>
            <a:outerShdw blurRad="50800" dist="38100" dir="2700000" algn="tl" rotWithShape="0">
              <a:prstClr val="black">
                <a:alpha val="40000"/>
              </a:prstClr>
            </a:outerShdw>
          </a:effectLst>
        </p:spPr>
        <p:txBody>
          <a:bodyPr/>
          <a:lstStyle>
            <a:lvl1pPr algn="l">
              <a:defRPr b="1">
                <a:solidFill>
                  <a:schemeClr val="bg2"/>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990600" y="6356350"/>
            <a:ext cx="4953000" cy="365125"/>
          </a:xfrm>
        </p:spPr>
        <p:txBody>
          <a:bodyPr/>
          <a:lstStyle>
            <a:lvl1pPr>
              <a:defRPr sz="1000"/>
            </a:lvl1pPr>
          </a:lstStyle>
          <a:p>
            <a:pPr>
              <a:defRPr/>
            </a:pPr>
            <a:r>
              <a:rPr lang="en-US"/>
              <a:t>Overview of the ICC 500: ICC/NSSA Standard for the Design and Construction of Storm Shelters</a:t>
            </a:r>
          </a:p>
        </p:txBody>
      </p:sp>
      <p:sp>
        <p:nvSpPr>
          <p:cNvPr id="8" name="Slide Number Placeholder 5"/>
          <p:cNvSpPr>
            <a:spLocks noGrp="1"/>
          </p:cNvSpPr>
          <p:nvPr>
            <p:ph type="sldNum" sz="quarter" idx="11"/>
          </p:nvPr>
        </p:nvSpPr>
        <p:spPr/>
        <p:txBody>
          <a:bodyPr/>
          <a:lstStyle>
            <a:lvl1pPr>
              <a:defRPr sz="1000"/>
            </a:lvl1pPr>
          </a:lstStyle>
          <a:p>
            <a:pPr>
              <a:defRPr/>
            </a:pPr>
            <a:fld id="{BA1538F2-340A-4C0F-A6E7-9384DE570FC3}"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Graphic slide">
    <p:spTree>
      <p:nvGrpSpPr>
        <p:cNvPr id="1" name=""/>
        <p:cNvGrpSpPr/>
        <p:nvPr/>
      </p:nvGrpSpPr>
      <p:grpSpPr>
        <a:xfrm>
          <a:off x="0" y="0"/>
          <a:ext cx="0" cy="0"/>
          <a:chOff x="0" y="0"/>
          <a:chExt cx="0" cy="0"/>
        </a:xfrm>
      </p:grpSpPr>
      <p:cxnSp>
        <p:nvCxnSpPr>
          <p:cNvPr id="4" name="Straight Connector 3"/>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4" descr="3000S09_IBC_Md.jpg"/>
          <p:cNvPicPr>
            <a:picLocks noChangeAspect="1"/>
          </p:cNvPicPr>
          <p:nvPr userDrawn="1"/>
        </p:nvPicPr>
        <p:blipFill>
          <a:blip r:embed="rId2" cstate="print"/>
          <a:stretch>
            <a:fillRect/>
          </a:stretch>
        </p:blipFill>
        <p:spPr>
          <a:xfrm>
            <a:off x="228600" y="5867400"/>
            <a:ext cx="647649" cy="8382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lvl1pPr algn="l">
              <a:defRPr b="1">
                <a:solidFill>
                  <a:schemeClr val="bg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0"/>
          </p:nvPr>
        </p:nvSpPr>
        <p:spPr>
          <a:xfrm>
            <a:off x="990600" y="6356350"/>
            <a:ext cx="5029200" cy="365125"/>
          </a:xfrm>
        </p:spPr>
        <p:txBody>
          <a:bodyPr/>
          <a:lstStyle>
            <a:lvl1pPr>
              <a:defRPr sz="1000"/>
            </a:lvl1pPr>
          </a:lstStyle>
          <a:p>
            <a:pPr>
              <a:defRPr/>
            </a:pPr>
            <a:r>
              <a:rPr lang="en-US"/>
              <a:t>Overview of the ICC 500: ICC/NSSA Standard for the Design and Construction of Storm Shelters</a:t>
            </a:r>
          </a:p>
        </p:txBody>
      </p:sp>
      <p:sp>
        <p:nvSpPr>
          <p:cNvPr id="7" name="Slide Number Placeholder 5"/>
          <p:cNvSpPr>
            <a:spLocks noGrp="1"/>
          </p:cNvSpPr>
          <p:nvPr>
            <p:ph type="sldNum" sz="quarter" idx="11"/>
          </p:nvPr>
        </p:nvSpPr>
        <p:spPr/>
        <p:txBody>
          <a:bodyPr/>
          <a:lstStyle>
            <a:lvl1pPr>
              <a:defRPr sz="1000"/>
            </a:lvl1pPr>
          </a:lstStyle>
          <a:p>
            <a:pPr>
              <a:defRPr/>
            </a:pPr>
            <a:fld id="{2E9CB872-6F79-4D1F-9BEC-4CB91678DCE0}"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Module slide">
    <p:spTree>
      <p:nvGrpSpPr>
        <p:cNvPr id="1" name=""/>
        <p:cNvGrpSpPr/>
        <p:nvPr/>
      </p:nvGrpSpPr>
      <p:grpSpPr>
        <a:xfrm>
          <a:off x="0" y="0"/>
          <a:ext cx="0" cy="0"/>
          <a:chOff x="0" y="0"/>
          <a:chExt cx="0" cy="0"/>
        </a:xfrm>
      </p:grpSpPr>
      <p:cxnSp>
        <p:nvCxnSpPr>
          <p:cNvPr id="4" name="Straight Connector 3"/>
          <p:cNvCxnSpPr/>
          <p:nvPr userDrawn="1"/>
        </p:nvCxnSpPr>
        <p:spPr>
          <a:xfrm>
            <a:off x="0" y="5984875"/>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4" descr="3000S09_IBC_Md.jpg"/>
          <p:cNvPicPr>
            <a:picLocks noChangeAspect="1"/>
          </p:cNvPicPr>
          <p:nvPr userDrawn="1"/>
        </p:nvPicPr>
        <p:blipFill>
          <a:blip r:embed="rId2" cstate="print"/>
          <a:stretch>
            <a:fillRect/>
          </a:stretch>
        </p:blipFill>
        <p:spPr>
          <a:xfrm>
            <a:off x="228600" y="4343400"/>
            <a:ext cx="1295400" cy="1676532"/>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2313" y="3176587"/>
            <a:ext cx="7772400" cy="1362075"/>
          </a:xfrm>
          <a:effectLst>
            <a:outerShdw blurRad="50800" dist="38100" dir="2700000" algn="tl" rotWithShape="0">
              <a:prstClr val="black">
                <a:alpha val="40000"/>
              </a:prstClr>
            </a:outerShdw>
          </a:effectLst>
        </p:spPr>
        <p:txBody>
          <a:bodyPr anchor="t"/>
          <a:lstStyle>
            <a:lvl1pPr algn="l">
              <a:defRPr sz="4000" b="1" cap="none" baseline="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722313" y="16764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Footer Placeholder 4"/>
          <p:cNvSpPr>
            <a:spLocks noGrp="1"/>
          </p:cNvSpPr>
          <p:nvPr>
            <p:ph type="ftr" sz="quarter" idx="10"/>
          </p:nvPr>
        </p:nvSpPr>
        <p:spPr>
          <a:xfrm>
            <a:off x="990600" y="6356350"/>
            <a:ext cx="5029200" cy="365125"/>
          </a:xfrm>
        </p:spPr>
        <p:txBody>
          <a:bodyPr/>
          <a:lstStyle>
            <a:lvl1pPr>
              <a:defRPr sz="1000"/>
            </a:lvl1pPr>
          </a:lstStyle>
          <a:p>
            <a:pPr>
              <a:defRPr/>
            </a:pPr>
            <a:r>
              <a:rPr lang="en-US"/>
              <a:t>Overview of the ICC 500: ICC/NSSA Standard for the Design and Construction of Storm Shelters</a:t>
            </a:r>
          </a:p>
        </p:txBody>
      </p:sp>
      <p:sp>
        <p:nvSpPr>
          <p:cNvPr id="7" name="Slide Number Placeholder 5"/>
          <p:cNvSpPr>
            <a:spLocks noGrp="1"/>
          </p:cNvSpPr>
          <p:nvPr>
            <p:ph type="sldNum" sz="quarter" idx="11"/>
          </p:nvPr>
        </p:nvSpPr>
        <p:spPr>
          <a:xfrm>
            <a:off x="6553200" y="6416675"/>
            <a:ext cx="2133600" cy="365125"/>
          </a:xfrm>
        </p:spPr>
        <p:txBody>
          <a:bodyPr/>
          <a:lstStyle>
            <a:lvl1pPr>
              <a:defRPr sz="1000"/>
            </a:lvl1pPr>
          </a:lstStyle>
          <a:p>
            <a:pPr>
              <a:defRPr/>
            </a:pPr>
            <a:fld id="{6FAA985B-AA38-4C54-8644-E41371696C99}"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descr="3000S09_IBC_Md.jpg"/>
          <p:cNvPicPr>
            <a:picLocks noChangeAspect="1"/>
          </p:cNvPicPr>
          <p:nvPr userDrawn="1"/>
        </p:nvPicPr>
        <p:blipFill>
          <a:blip r:embed="rId2" cstate="print"/>
          <a:stretch>
            <a:fillRect/>
          </a:stretch>
        </p:blipFill>
        <p:spPr>
          <a:xfrm>
            <a:off x="228600" y="5867400"/>
            <a:ext cx="647649" cy="8382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lvl1pPr>
              <a:defRPr>
                <a:solidFill>
                  <a:schemeClr val="bg2"/>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a:xfrm>
            <a:off x="990600" y="6356350"/>
            <a:ext cx="5029200" cy="365125"/>
          </a:xfrm>
        </p:spPr>
        <p:txBody>
          <a:bodyPr/>
          <a:lstStyle>
            <a:lvl1pPr>
              <a:defRPr sz="1000"/>
            </a:lvl1pPr>
          </a:lstStyle>
          <a:p>
            <a:pPr>
              <a:defRPr/>
            </a:pPr>
            <a:r>
              <a:rPr lang="en-US"/>
              <a:t>Overview of the ICC 500: ICC/NSSA Standard for the Design and Construction of Storm Shelters</a:t>
            </a:r>
          </a:p>
        </p:txBody>
      </p:sp>
      <p:sp>
        <p:nvSpPr>
          <p:cNvPr id="8" name="Slide Number Placeholder 5"/>
          <p:cNvSpPr>
            <a:spLocks noGrp="1"/>
          </p:cNvSpPr>
          <p:nvPr>
            <p:ph type="sldNum" sz="quarter" idx="11"/>
          </p:nvPr>
        </p:nvSpPr>
        <p:spPr/>
        <p:txBody>
          <a:bodyPr/>
          <a:lstStyle>
            <a:lvl1pPr>
              <a:defRPr sz="1000"/>
            </a:lvl1pPr>
          </a:lstStyle>
          <a:p>
            <a:pPr>
              <a:defRPr/>
            </a:pPr>
            <a:fld id="{1EB86D8D-64A5-4FD9-8465-621FF56CF2F7}"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 name="Picture 7" descr="3000S09_IBC_Md.jpg"/>
          <p:cNvPicPr>
            <a:picLocks noChangeAspect="1"/>
          </p:cNvPicPr>
          <p:nvPr userDrawn="1"/>
        </p:nvPicPr>
        <p:blipFill>
          <a:blip r:embed="rId2" cstate="print"/>
          <a:stretch>
            <a:fillRect/>
          </a:stretch>
        </p:blipFill>
        <p:spPr>
          <a:xfrm>
            <a:off x="228600" y="5867400"/>
            <a:ext cx="647649" cy="8382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lvl1pPr algn="l">
              <a:defRPr>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10"/>
          </p:nvPr>
        </p:nvSpPr>
        <p:spPr>
          <a:xfrm>
            <a:off x="990600" y="6356350"/>
            <a:ext cx="5029200" cy="365125"/>
          </a:xfrm>
        </p:spPr>
        <p:txBody>
          <a:bodyPr/>
          <a:lstStyle>
            <a:lvl1pPr>
              <a:defRPr sz="1000"/>
            </a:lvl1pPr>
          </a:lstStyle>
          <a:p>
            <a:pPr>
              <a:defRPr/>
            </a:pPr>
            <a:r>
              <a:rPr lang="en-US"/>
              <a:t>Overview of the ICC 500: ICC/NSSA Standard for the Design and Construction of Storm Shelters</a:t>
            </a:r>
          </a:p>
        </p:txBody>
      </p:sp>
      <p:sp>
        <p:nvSpPr>
          <p:cNvPr id="10" name="Slide Number Placeholder 5"/>
          <p:cNvSpPr>
            <a:spLocks noGrp="1"/>
          </p:cNvSpPr>
          <p:nvPr>
            <p:ph type="sldNum" sz="quarter" idx="11"/>
          </p:nvPr>
        </p:nvSpPr>
        <p:spPr/>
        <p:txBody>
          <a:bodyPr/>
          <a:lstStyle>
            <a:lvl1pPr>
              <a:defRPr sz="1000"/>
            </a:lvl1pPr>
          </a:lstStyle>
          <a:p>
            <a:pPr>
              <a:defRPr/>
            </a:pPr>
            <a:fld id="{31F8395A-B158-4157-A104-3F8902561B6F}"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 name="Picture 3" descr="3000S09_IBC_Md.jpg"/>
          <p:cNvPicPr>
            <a:picLocks noChangeAspect="1"/>
          </p:cNvPicPr>
          <p:nvPr userDrawn="1"/>
        </p:nvPicPr>
        <p:blipFill>
          <a:blip r:embed="rId2" cstate="print"/>
          <a:stretch>
            <a:fillRect/>
          </a:stretch>
        </p:blipFill>
        <p:spPr>
          <a:xfrm>
            <a:off x="228600" y="5867400"/>
            <a:ext cx="647649" cy="8382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lvl1pPr>
              <a:defRPr>
                <a:solidFill>
                  <a:schemeClr val="bg2"/>
                </a:solidFill>
              </a:defRPr>
            </a:lvl1pPr>
          </a:lstStyle>
          <a:p>
            <a:r>
              <a:rPr lang="en-US" dirty="0"/>
              <a:t>Click to edit Master title style</a:t>
            </a:r>
          </a:p>
        </p:txBody>
      </p:sp>
      <p:sp>
        <p:nvSpPr>
          <p:cNvPr id="5" name="Footer Placeholder 4"/>
          <p:cNvSpPr>
            <a:spLocks noGrp="1"/>
          </p:cNvSpPr>
          <p:nvPr>
            <p:ph type="ftr" sz="quarter" idx="10"/>
          </p:nvPr>
        </p:nvSpPr>
        <p:spPr>
          <a:xfrm>
            <a:off x="990600" y="6356350"/>
            <a:ext cx="5029200" cy="365125"/>
          </a:xfrm>
        </p:spPr>
        <p:txBody>
          <a:bodyPr/>
          <a:lstStyle>
            <a:lvl1pPr>
              <a:defRPr sz="1000"/>
            </a:lvl1pPr>
          </a:lstStyle>
          <a:p>
            <a:pPr>
              <a:defRPr/>
            </a:pPr>
            <a:r>
              <a:rPr lang="en-US"/>
              <a:t>Overview of the ICC 500: ICC/NSSA Standard for the Design and Construction of Storm Shelters</a:t>
            </a:r>
          </a:p>
        </p:txBody>
      </p:sp>
      <p:sp>
        <p:nvSpPr>
          <p:cNvPr id="6" name="Slide Number Placeholder 5"/>
          <p:cNvSpPr>
            <a:spLocks noGrp="1"/>
          </p:cNvSpPr>
          <p:nvPr>
            <p:ph type="sldNum" sz="quarter" idx="11"/>
          </p:nvPr>
        </p:nvSpPr>
        <p:spPr/>
        <p:txBody>
          <a:bodyPr/>
          <a:lstStyle>
            <a:lvl1pPr>
              <a:defRPr sz="1000"/>
            </a:lvl1pPr>
          </a:lstStyle>
          <a:p>
            <a:pPr>
              <a:defRPr/>
            </a:pPr>
            <a:fld id="{41796C65-CAFB-47DB-A119-21E595899D79}"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gradFill flip="none" rotWithShape="1">
          <a:gsLst>
            <a:gs pos="15000">
              <a:schemeClr val="bg1">
                <a:alpha val="0"/>
              </a:schemeClr>
            </a:gs>
            <a:gs pos="4000">
              <a:schemeClr val="accent1">
                <a:lumMod val="60000"/>
                <a:lumOff val="40000"/>
                <a:alpha val="93000"/>
              </a:schemeClr>
            </a:gs>
            <a:gs pos="0">
              <a:srgbClr val="B4FC8C">
                <a:alpha val="83000"/>
              </a:srgbClr>
            </a:gs>
          </a:gsLst>
          <a:lin ang="16200000" scaled="1"/>
          <a:tileRect/>
        </a:gradFill>
        <a:effectLst/>
      </p:bgPr>
    </p:bg>
    <p:spTree>
      <p:nvGrpSpPr>
        <p:cNvPr id="1" name=""/>
        <p:cNvGrpSpPr/>
        <p:nvPr/>
      </p:nvGrpSpPr>
      <p:grpSpPr>
        <a:xfrm>
          <a:off x="0" y="0"/>
          <a:ext cx="0" cy="0"/>
          <a:chOff x="0" y="0"/>
          <a:chExt cx="0" cy="0"/>
        </a:xfrm>
      </p:grpSpPr>
      <p:cxnSp>
        <p:nvCxnSpPr>
          <p:cNvPr id="2" name="Straight Connector 1"/>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descr="3000S09_IBC_Md.jpg"/>
          <p:cNvPicPr>
            <a:picLocks noChangeAspect="1"/>
          </p:cNvPicPr>
          <p:nvPr userDrawn="1"/>
        </p:nvPicPr>
        <p:blipFill>
          <a:blip r:embed="rId2" cstate="print"/>
          <a:stretch>
            <a:fillRect/>
          </a:stretch>
        </p:blipFill>
        <p:spPr>
          <a:xfrm>
            <a:off x="228600" y="5867400"/>
            <a:ext cx="647649" cy="8382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4" name="Footer Placeholder 4"/>
          <p:cNvSpPr>
            <a:spLocks noGrp="1"/>
          </p:cNvSpPr>
          <p:nvPr>
            <p:ph type="ftr" sz="quarter" idx="10"/>
          </p:nvPr>
        </p:nvSpPr>
        <p:spPr>
          <a:xfrm>
            <a:off x="990600" y="6356350"/>
            <a:ext cx="5029200" cy="365125"/>
          </a:xfrm>
        </p:spPr>
        <p:txBody>
          <a:bodyPr/>
          <a:lstStyle>
            <a:lvl1pPr>
              <a:defRPr sz="1000"/>
            </a:lvl1pPr>
          </a:lstStyle>
          <a:p>
            <a:pPr>
              <a:defRPr/>
            </a:pPr>
            <a:r>
              <a:rPr lang="en-US"/>
              <a:t>Overview of the ICC 500: ICC/NSSA Standard for the Design and Construction of Storm Shelters</a:t>
            </a:r>
          </a:p>
        </p:txBody>
      </p:sp>
      <p:sp>
        <p:nvSpPr>
          <p:cNvPr id="5" name="Slide Number Placeholder 5"/>
          <p:cNvSpPr>
            <a:spLocks noGrp="1"/>
          </p:cNvSpPr>
          <p:nvPr>
            <p:ph type="sldNum" sz="quarter" idx="11"/>
          </p:nvPr>
        </p:nvSpPr>
        <p:spPr/>
        <p:txBody>
          <a:bodyPr/>
          <a:lstStyle>
            <a:lvl1pPr>
              <a:defRPr sz="1000"/>
            </a:lvl1pPr>
          </a:lstStyle>
          <a:p>
            <a:pPr>
              <a:defRPr/>
            </a:pPr>
            <a:fld id="{DF816D48-7A1C-481D-85AF-F4BA817BB4AF}"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for AIA slide and copyright">
    <p:spTree>
      <p:nvGrpSpPr>
        <p:cNvPr id="1" name=""/>
        <p:cNvGrpSpPr/>
        <p:nvPr/>
      </p:nvGrpSpPr>
      <p:grpSpPr>
        <a:xfrm>
          <a:off x="0" y="0"/>
          <a:ext cx="0" cy="0"/>
          <a:chOff x="0" y="0"/>
          <a:chExt cx="0" cy="0"/>
        </a:xfrm>
      </p:grpSpPr>
      <p:cxnSp>
        <p:nvCxnSpPr>
          <p:cNvPr id="2" name="Straight Connector 1"/>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descr="3000S09_IBC_Md.jpg"/>
          <p:cNvPicPr>
            <a:picLocks noChangeAspect="1"/>
          </p:cNvPicPr>
          <p:nvPr userDrawn="1"/>
        </p:nvPicPr>
        <p:blipFill>
          <a:blip r:embed="rId2" cstate="print"/>
          <a:stretch>
            <a:fillRect/>
          </a:stretch>
        </p:blipFill>
        <p:spPr>
          <a:xfrm>
            <a:off x="228600" y="5867400"/>
            <a:ext cx="647649" cy="8382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4" name="Footer Placeholder 4"/>
          <p:cNvSpPr>
            <a:spLocks noGrp="1"/>
          </p:cNvSpPr>
          <p:nvPr>
            <p:ph type="ftr" sz="quarter" idx="10"/>
          </p:nvPr>
        </p:nvSpPr>
        <p:spPr>
          <a:xfrm>
            <a:off x="990600" y="6356350"/>
            <a:ext cx="5029200" cy="365125"/>
          </a:xfrm>
        </p:spPr>
        <p:txBody>
          <a:bodyPr/>
          <a:lstStyle>
            <a:lvl1pPr>
              <a:defRPr sz="1000"/>
            </a:lvl1pPr>
          </a:lstStyle>
          <a:p>
            <a:pPr>
              <a:defRPr/>
            </a:pPr>
            <a:r>
              <a:rPr lang="en-US"/>
              <a:t>Overview of the ICC 500: ICC/NSSA Standard for the Design and Construction of Storm Shelters</a:t>
            </a:r>
          </a:p>
        </p:txBody>
      </p:sp>
      <p:sp>
        <p:nvSpPr>
          <p:cNvPr id="5" name="Slide Number Placeholder 5"/>
          <p:cNvSpPr>
            <a:spLocks noGrp="1"/>
          </p:cNvSpPr>
          <p:nvPr>
            <p:ph type="sldNum" sz="quarter" idx="11"/>
          </p:nvPr>
        </p:nvSpPr>
        <p:spPr/>
        <p:txBody>
          <a:bodyPr/>
          <a:lstStyle>
            <a:lvl1pPr>
              <a:defRPr sz="1000"/>
            </a:lvl1pPr>
          </a:lstStyle>
          <a:p>
            <a:pPr>
              <a:defRPr/>
            </a:pPr>
            <a:fld id="{D28AF809-F3B3-42D0-AA9C-48A2A23461B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ctivity">
    <p:spTree>
      <p:nvGrpSpPr>
        <p:cNvPr id="1" name=""/>
        <p:cNvGrpSpPr/>
        <p:nvPr/>
      </p:nvGrpSpPr>
      <p:grpSpPr>
        <a:xfrm>
          <a:off x="0" y="0"/>
          <a:ext cx="0" cy="0"/>
          <a:chOff x="0" y="0"/>
          <a:chExt cx="0" cy="0"/>
        </a:xfrm>
      </p:grpSpPr>
      <p:cxnSp>
        <p:nvCxnSpPr>
          <p:cNvPr id="4" name="Straight Connector 3"/>
          <p:cNvCxnSpPr/>
          <p:nvPr userDrawn="1"/>
        </p:nvCxnSpPr>
        <p:spPr>
          <a:xfrm>
            <a:off x="0" y="6248400"/>
            <a:ext cx="9144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8" descr="Activity.jpg"/>
          <p:cNvPicPr>
            <a:picLocks noChangeAspect="1"/>
          </p:cNvPicPr>
          <p:nvPr userDrawn="1"/>
        </p:nvPicPr>
        <p:blipFill>
          <a:blip r:embed="rId2" cstate="print"/>
          <a:stretch>
            <a:fillRect/>
          </a:stretch>
        </p:blipFill>
        <p:spPr bwMode="auto">
          <a:xfrm>
            <a:off x="128588" y="152602"/>
            <a:ext cx="1166812" cy="1347585"/>
          </a:xfrm>
          <a:prstGeom prst="rect">
            <a:avLst/>
          </a:prstGeom>
          <a:noFill/>
          <a:ln w="9525">
            <a:noFill/>
            <a:miter lim="800000"/>
            <a:headEnd/>
            <a:tailEnd/>
          </a:ln>
        </p:spPr>
      </p:pic>
      <p:sp>
        <p:nvSpPr>
          <p:cNvPr id="2" name="Title 1"/>
          <p:cNvSpPr>
            <a:spLocks noGrp="1"/>
          </p:cNvSpPr>
          <p:nvPr>
            <p:ph type="title"/>
          </p:nvPr>
        </p:nvSpPr>
        <p:spPr>
          <a:xfrm>
            <a:off x="1676400" y="274638"/>
            <a:ext cx="7010400" cy="1143000"/>
          </a:xfrm>
          <a:effectLst>
            <a:outerShdw blurRad="50800" dist="38100" dir="2700000" algn="tl" rotWithShape="0">
              <a:prstClr val="black">
                <a:alpha val="40000"/>
              </a:prstClr>
            </a:outerShdw>
          </a:effectLst>
        </p:spPr>
        <p:txBody>
          <a:bodyPr/>
          <a:lstStyle>
            <a:lvl1pPr algn="l">
              <a:defRPr b="1">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sz="2800"/>
            </a:lvl1pPr>
            <a:lvl2pPr>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990600" y="6356350"/>
            <a:ext cx="4953000" cy="365125"/>
          </a:xfrm>
        </p:spPr>
        <p:txBody>
          <a:bodyPr/>
          <a:lstStyle>
            <a:lvl1pPr>
              <a:defRPr sz="1000" dirty="0" smtClean="0"/>
            </a:lvl1pPr>
          </a:lstStyle>
          <a:p>
            <a:pPr>
              <a:defRPr/>
            </a:pPr>
            <a:r>
              <a:rPr lang="en-US"/>
              <a:t>Overview of the ICC 500: ICC/NSSA Standard for the Design and Construction of Storm Shelters</a:t>
            </a:r>
            <a:endParaRPr lang="en-US" dirty="0"/>
          </a:p>
        </p:txBody>
      </p:sp>
      <p:sp>
        <p:nvSpPr>
          <p:cNvPr id="8" name="Slide Number Placeholder 5"/>
          <p:cNvSpPr>
            <a:spLocks noGrp="1"/>
          </p:cNvSpPr>
          <p:nvPr>
            <p:ph type="sldNum" sz="quarter" idx="11"/>
          </p:nvPr>
        </p:nvSpPr>
        <p:spPr/>
        <p:txBody>
          <a:bodyPr/>
          <a:lstStyle>
            <a:lvl1pPr>
              <a:defRPr sz="1000" smtClean="0"/>
            </a:lvl1pPr>
          </a:lstStyle>
          <a:p>
            <a:pPr>
              <a:defRPr/>
            </a:pPr>
            <a:fld id="{2C543F9B-D18C-4382-B79F-E6EA160C74A3}" type="slidenum">
              <a:rPr lang="en-US"/>
              <a:pPr>
                <a:defRPr/>
              </a:pPr>
              <a:t>‹#›</a:t>
            </a:fld>
            <a:endParaRPr lang="en-US" dirty="0"/>
          </a:p>
        </p:txBody>
      </p:sp>
      <p:pic>
        <p:nvPicPr>
          <p:cNvPr id="11" name="Content Placeholder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52400" y="5804995"/>
            <a:ext cx="685800" cy="886810"/>
          </a:xfrm>
          <a:prstGeom prst="rect">
            <a:avLst/>
          </a:prstGeom>
          <a:noFill/>
          <a:ln w="9525">
            <a:noFill/>
            <a:miter lim="800000"/>
            <a:headEnd/>
            <a:tailEnd/>
          </a:ln>
        </p:spPr>
      </p:pic>
    </p:spTree>
    <p:extLst>
      <p:ext uri="{BB962C8B-B14F-4D97-AF65-F5344CB8AC3E}">
        <p14:creationId xmlns:p14="http://schemas.microsoft.com/office/powerpoint/2010/main" val="41238943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bg>
      <p:bgPr>
        <a:gradFill flip="none" rotWithShape="1">
          <a:gsLst>
            <a:gs pos="15000">
              <a:schemeClr val="bg1">
                <a:alpha val="0"/>
              </a:schemeClr>
            </a:gs>
            <a:gs pos="8000">
              <a:schemeClr val="accent1">
                <a:lumMod val="60000"/>
                <a:lumOff val="40000"/>
              </a:schemeClr>
            </a:gs>
            <a:gs pos="0">
              <a:srgbClr val="B4FC8C">
                <a:alpha val="77000"/>
              </a:srgbClr>
            </a:gs>
          </a:gsLst>
          <a:lin ang="16200000" scaled="1"/>
          <a:tileRect/>
        </a:gra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descr="3000S09_IBC_Md.jpg"/>
          <p:cNvPicPr>
            <a:picLocks noChangeAspect="1"/>
          </p:cNvPicPr>
          <p:nvPr userDrawn="1"/>
        </p:nvPicPr>
        <p:blipFill>
          <a:blip r:embed="rId2" cstate="print"/>
          <a:stretch>
            <a:fillRect/>
          </a:stretch>
        </p:blipFill>
        <p:spPr>
          <a:xfrm>
            <a:off x="228600" y="5867400"/>
            <a:ext cx="647649" cy="8382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457200" y="273050"/>
            <a:ext cx="3008313" cy="1162050"/>
          </a:xfrm>
          <a:effectLst>
            <a:outerShdw blurRad="25400" dist="25400" dir="2700000" algn="tl" rotWithShape="0">
              <a:prstClr val="black">
                <a:alpha val="55000"/>
              </a:prstClr>
            </a:outerShdw>
          </a:effectLst>
        </p:spPr>
        <p:txBody>
          <a:bodyPr anchor="b"/>
          <a:lstStyle>
            <a:lvl1pPr algn="l">
              <a:defRPr sz="2400" b="1">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4"/>
          <p:cNvSpPr>
            <a:spLocks noGrp="1"/>
          </p:cNvSpPr>
          <p:nvPr>
            <p:ph type="ftr" sz="quarter" idx="10"/>
          </p:nvPr>
        </p:nvSpPr>
        <p:spPr>
          <a:xfrm>
            <a:off x="990600" y="6356350"/>
            <a:ext cx="5029200" cy="365125"/>
          </a:xfrm>
        </p:spPr>
        <p:txBody>
          <a:bodyPr/>
          <a:lstStyle>
            <a:lvl1pPr>
              <a:defRPr sz="1000"/>
            </a:lvl1pPr>
          </a:lstStyle>
          <a:p>
            <a:pPr>
              <a:defRPr/>
            </a:pPr>
            <a:r>
              <a:rPr lang="en-US"/>
              <a:t>Overview of the ICC 500: ICC/NSSA Standard for the Design and Construction of Storm Shelters</a:t>
            </a:r>
          </a:p>
        </p:txBody>
      </p:sp>
      <p:sp>
        <p:nvSpPr>
          <p:cNvPr id="8" name="Slide Number Placeholder 5"/>
          <p:cNvSpPr>
            <a:spLocks noGrp="1"/>
          </p:cNvSpPr>
          <p:nvPr>
            <p:ph type="sldNum" sz="quarter" idx="11"/>
          </p:nvPr>
        </p:nvSpPr>
        <p:spPr/>
        <p:txBody>
          <a:bodyPr/>
          <a:lstStyle>
            <a:lvl1pPr>
              <a:defRPr sz="1000"/>
            </a:lvl1pPr>
          </a:lstStyle>
          <a:p>
            <a:pPr>
              <a:defRPr/>
            </a:pPr>
            <a:fld id="{B4F5A927-A85C-4BB6-BF94-6FDBEF74BD31}"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p:nvPr userDrawn="1"/>
        </p:nvCxnSpPr>
        <p:spPr>
          <a:xfrm>
            <a:off x="0" y="624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descr="3000S09_IBC_Md.jpg"/>
          <p:cNvPicPr>
            <a:picLocks noChangeAspect="1"/>
          </p:cNvPicPr>
          <p:nvPr userDrawn="1"/>
        </p:nvPicPr>
        <p:blipFill>
          <a:blip r:embed="rId2" cstate="print"/>
          <a:stretch>
            <a:fillRect/>
          </a:stretch>
        </p:blipFill>
        <p:spPr>
          <a:xfrm>
            <a:off x="228600" y="5867400"/>
            <a:ext cx="647649" cy="83820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1792288" y="4800600"/>
            <a:ext cx="5486400" cy="566738"/>
          </a:xfrm>
          <a:effectLst>
            <a:outerShdw blurRad="25400" dist="12700" dir="2700000" algn="tl" rotWithShape="0">
              <a:prstClr val="black">
                <a:alpha val="76000"/>
              </a:prstClr>
            </a:outerShdw>
          </a:effectLst>
        </p:spPr>
        <p:txBody>
          <a:bodyPr anchor="b"/>
          <a:lstStyle>
            <a:lvl1pPr algn="l">
              <a:defRPr sz="2400" b="1">
                <a:solidFill>
                  <a:schemeClr val="bg2"/>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4"/>
          <p:cNvSpPr>
            <a:spLocks noGrp="1"/>
          </p:cNvSpPr>
          <p:nvPr>
            <p:ph type="ftr" sz="quarter" idx="10"/>
          </p:nvPr>
        </p:nvSpPr>
        <p:spPr>
          <a:xfrm>
            <a:off x="990600" y="6356350"/>
            <a:ext cx="5029200" cy="365125"/>
          </a:xfrm>
        </p:spPr>
        <p:txBody>
          <a:bodyPr/>
          <a:lstStyle>
            <a:lvl1pPr>
              <a:defRPr sz="1000"/>
            </a:lvl1pPr>
          </a:lstStyle>
          <a:p>
            <a:pPr>
              <a:defRPr/>
            </a:pPr>
            <a:r>
              <a:rPr lang="en-US"/>
              <a:t>Overview of the ICC 500: ICC/NSSA Standard for the Design and Construction of Storm Shelters</a:t>
            </a:r>
          </a:p>
        </p:txBody>
      </p:sp>
      <p:sp>
        <p:nvSpPr>
          <p:cNvPr id="8" name="Slide Number Placeholder 5"/>
          <p:cNvSpPr>
            <a:spLocks noGrp="1"/>
          </p:cNvSpPr>
          <p:nvPr>
            <p:ph type="sldNum" sz="quarter" idx="11"/>
          </p:nvPr>
        </p:nvSpPr>
        <p:spPr/>
        <p:txBody>
          <a:bodyPr/>
          <a:lstStyle>
            <a:lvl1pPr>
              <a:defRPr sz="1000"/>
            </a:lvl1pPr>
          </a:lstStyle>
          <a:p>
            <a:pPr>
              <a:defRPr/>
            </a:pPr>
            <a:fld id="{0743D1A0-5174-4DC5-A8A0-9E7E6365650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Key Learning">
    <p:bg>
      <p:bgPr>
        <a:gradFill flip="none" rotWithShape="1">
          <a:gsLst>
            <a:gs pos="79000">
              <a:schemeClr val="accent1"/>
            </a:gs>
            <a:gs pos="4000">
              <a:schemeClr val="bg1">
                <a:alpha val="0"/>
              </a:schemeClr>
            </a:gs>
            <a:gs pos="0">
              <a:srgbClr val="0062AC"/>
            </a:gs>
            <a:gs pos="97000">
              <a:schemeClr val="bg1"/>
            </a:gs>
            <a:gs pos="100000">
              <a:schemeClr val="accent1"/>
            </a:gs>
          </a:gsLst>
          <a:lin ang="2700000" scaled="1"/>
          <a:tileRect/>
        </a:gra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6248400"/>
            <a:ext cx="9144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8" descr="Activity.jpg"/>
          <p:cNvPicPr>
            <a:picLocks noChangeAspect="1"/>
          </p:cNvPicPr>
          <p:nvPr userDrawn="1"/>
        </p:nvPicPr>
        <p:blipFill>
          <a:blip r:embed="rId2" cstate="print"/>
          <a:stretch>
            <a:fillRect/>
          </a:stretch>
        </p:blipFill>
        <p:spPr bwMode="auto">
          <a:xfrm>
            <a:off x="152400" y="0"/>
            <a:ext cx="1374384" cy="1578684"/>
          </a:xfrm>
          <a:prstGeom prst="rect">
            <a:avLst/>
          </a:prstGeom>
          <a:noFill/>
          <a:ln w="9525">
            <a:noFill/>
            <a:miter lim="800000"/>
            <a:headEnd/>
            <a:tailEnd/>
          </a:ln>
        </p:spPr>
      </p:pic>
      <p:sp>
        <p:nvSpPr>
          <p:cNvPr id="2" name="Title 1"/>
          <p:cNvSpPr>
            <a:spLocks noGrp="1"/>
          </p:cNvSpPr>
          <p:nvPr>
            <p:ph type="title"/>
          </p:nvPr>
        </p:nvSpPr>
        <p:spPr>
          <a:xfrm>
            <a:off x="1676400" y="274638"/>
            <a:ext cx="7010400" cy="1143000"/>
          </a:xfrm>
          <a:effectLst>
            <a:outerShdw blurRad="50800" dist="38100" dir="2700000" algn="tl" rotWithShape="0">
              <a:prstClr val="black">
                <a:alpha val="40000"/>
              </a:prstClr>
            </a:outerShdw>
          </a:effectLst>
        </p:spPr>
        <p:txBody>
          <a:bodyPr/>
          <a:lstStyle>
            <a:lvl1pPr algn="l">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524000"/>
            <a:ext cx="8229600" cy="4724400"/>
          </a:xfrm>
        </p:spPr>
        <p:txBody>
          <a:bodyPr/>
          <a:lstStyle>
            <a:lvl1pPr>
              <a:buFont typeface="Wingdings" pitchFamily="2" charset="2"/>
              <a:buChar char="§"/>
              <a:defRPr sz="2800"/>
            </a:lvl1pPr>
            <a:lvl2pPr>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990600" y="6356350"/>
            <a:ext cx="4953000" cy="365125"/>
          </a:xfrm>
        </p:spPr>
        <p:txBody>
          <a:bodyPr/>
          <a:lstStyle>
            <a:lvl1pPr>
              <a:defRPr sz="1000" dirty="0" smtClean="0">
                <a:solidFill>
                  <a:schemeClr val="tx1"/>
                </a:solidFill>
              </a:defRPr>
            </a:lvl1pPr>
          </a:lstStyle>
          <a:p>
            <a:pPr>
              <a:defRPr/>
            </a:pPr>
            <a:r>
              <a:rPr lang="en-US"/>
              <a:t>Overview of the ICC 500: ICC/NSSA Standard for the Design and Construction of Storm Shelters</a:t>
            </a:r>
            <a:endParaRPr lang="en-US" dirty="0"/>
          </a:p>
        </p:txBody>
      </p:sp>
      <p:sp>
        <p:nvSpPr>
          <p:cNvPr id="8" name="Slide Number Placeholder 5"/>
          <p:cNvSpPr>
            <a:spLocks noGrp="1"/>
          </p:cNvSpPr>
          <p:nvPr>
            <p:ph type="sldNum" sz="quarter" idx="11"/>
          </p:nvPr>
        </p:nvSpPr>
        <p:spPr/>
        <p:txBody>
          <a:bodyPr/>
          <a:lstStyle>
            <a:lvl1pPr>
              <a:defRPr sz="1000" smtClean="0"/>
            </a:lvl1pPr>
          </a:lstStyle>
          <a:p>
            <a:pPr>
              <a:defRPr/>
            </a:pPr>
            <a:fld id="{2C543F9B-D18C-4382-B79F-E6EA160C74A3}" type="slidenum">
              <a:rPr lang="en-US"/>
              <a:pPr>
                <a:defRPr/>
              </a:pPr>
              <a:t>‹#›</a:t>
            </a:fld>
            <a:endParaRPr lang="en-US" dirty="0"/>
          </a:p>
        </p:txBody>
      </p:sp>
      <p:pic>
        <p:nvPicPr>
          <p:cNvPr id="9" name="Content Placeholder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52400" y="5804995"/>
            <a:ext cx="685800" cy="886810"/>
          </a:xfrm>
          <a:prstGeom prst="rect">
            <a:avLst/>
          </a:prstGeom>
          <a:noFill/>
          <a:ln w="9525">
            <a:noFill/>
            <a:miter lim="800000"/>
            <a:headEnd/>
            <a:tailEnd/>
          </a:ln>
        </p:spPr>
      </p:pic>
    </p:spTree>
    <p:extLst>
      <p:ext uri="{BB962C8B-B14F-4D97-AF65-F5344CB8AC3E}">
        <p14:creationId xmlns:p14="http://schemas.microsoft.com/office/powerpoint/2010/main" val="255057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sult the code book">
    <p:spTree>
      <p:nvGrpSpPr>
        <p:cNvPr id="1" name=""/>
        <p:cNvGrpSpPr/>
        <p:nvPr/>
      </p:nvGrpSpPr>
      <p:grpSpPr>
        <a:xfrm>
          <a:off x="0" y="0"/>
          <a:ext cx="0" cy="0"/>
          <a:chOff x="0" y="0"/>
          <a:chExt cx="0" cy="0"/>
        </a:xfrm>
      </p:grpSpPr>
      <p:cxnSp>
        <p:nvCxnSpPr>
          <p:cNvPr id="4" name="Straight Connector 3"/>
          <p:cNvCxnSpPr/>
          <p:nvPr userDrawn="1"/>
        </p:nvCxnSpPr>
        <p:spPr>
          <a:xfrm>
            <a:off x="0" y="6248400"/>
            <a:ext cx="9144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8" descr="Activity.jpg"/>
          <p:cNvPicPr>
            <a:picLocks noChangeAspect="1"/>
          </p:cNvPicPr>
          <p:nvPr userDrawn="1"/>
        </p:nvPicPr>
        <p:blipFill>
          <a:blip r:embed="rId2" cstate="print"/>
          <a:stretch>
            <a:fillRect/>
          </a:stretch>
        </p:blipFill>
        <p:spPr bwMode="auto">
          <a:xfrm>
            <a:off x="-2902" y="78236"/>
            <a:ext cx="1603102" cy="1814290"/>
          </a:xfrm>
          <a:prstGeom prst="rect">
            <a:avLst/>
          </a:prstGeom>
          <a:noFill/>
          <a:ln w="9525">
            <a:noFill/>
            <a:miter lim="800000"/>
            <a:headEnd/>
            <a:tailEnd/>
          </a:ln>
        </p:spPr>
      </p:pic>
      <p:sp>
        <p:nvSpPr>
          <p:cNvPr id="2" name="Title 1"/>
          <p:cNvSpPr>
            <a:spLocks noGrp="1"/>
          </p:cNvSpPr>
          <p:nvPr>
            <p:ph type="title"/>
          </p:nvPr>
        </p:nvSpPr>
        <p:spPr>
          <a:xfrm>
            <a:off x="1676400" y="274638"/>
            <a:ext cx="7010400" cy="1143000"/>
          </a:xfrm>
          <a:effectLst>
            <a:outerShdw blurRad="50800" dist="38100" dir="2700000" algn="tl" rotWithShape="0">
              <a:prstClr val="black">
                <a:alpha val="40000"/>
              </a:prstClr>
            </a:outerShdw>
          </a:effectLst>
        </p:spPr>
        <p:txBody>
          <a:bodyPr/>
          <a:lstStyle>
            <a:lvl1pPr algn="l">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1600200" y="1600200"/>
            <a:ext cx="7086600" cy="4525963"/>
          </a:xfrm>
        </p:spPr>
        <p:txBody>
          <a:bodyPr/>
          <a:lstStyle>
            <a:lvl1pPr>
              <a:buFont typeface="Wingdings" pitchFamily="2" charset="2"/>
              <a:buChar char="§"/>
              <a:defRPr sz="2800"/>
            </a:lvl1pPr>
            <a:lvl2pPr>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990600" y="6356350"/>
            <a:ext cx="4953000" cy="365125"/>
          </a:xfrm>
        </p:spPr>
        <p:txBody>
          <a:bodyPr/>
          <a:lstStyle>
            <a:lvl1pPr>
              <a:defRPr sz="1000" dirty="0" smtClean="0"/>
            </a:lvl1pPr>
          </a:lstStyle>
          <a:p>
            <a:pPr>
              <a:defRPr/>
            </a:pPr>
            <a:r>
              <a:rPr lang="en-US"/>
              <a:t>Overview of the ICC 500: ICC/NSSA Standard for the Design and Construction of Storm Shelters</a:t>
            </a:r>
            <a:endParaRPr lang="en-US" dirty="0"/>
          </a:p>
        </p:txBody>
      </p:sp>
      <p:sp>
        <p:nvSpPr>
          <p:cNvPr id="8" name="Slide Number Placeholder 5"/>
          <p:cNvSpPr>
            <a:spLocks noGrp="1"/>
          </p:cNvSpPr>
          <p:nvPr>
            <p:ph type="sldNum" sz="quarter" idx="11"/>
          </p:nvPr>
        </p:nvSpPr>
        <p:spPr/>
        <p:txBody>
          <a:bodyPr/>
          <a:lstStyle>
            <a:lvl1pPr>
              <a:defRPr sz="1000" smtClean="0"/>
            </a:lvl1pPr>
          </a:lstStyle>
          <a:p>
            <a:pPr>
              <a:defRPr/>
            </a:pPr>
            <a:fld id="{2C543F9B-D18C-4382-B79F-E6EA160C74A3}" type="slidenum">
              <a:rPr lang="en-US"/>
              <a:pPr>
                <a:defRPr/>
              </a:pPr>
              <a:t>‹#›</a:t>
            </a:fld>
            <a:endParaRPr lang="en-US" dirty="0"/>
          </a:p>
        </p:txBody>
      </p:sp>
      <p:sp>
        <p:nvSpPr>
          <p:cNvPr id="11" name="Content Placeholder 10"/>
          <p:cNvSpPr>
            <a:spLocks noGrp="1"/>
          </p:cNvSpPr>
          <p:nvPr>
            <p:ph sz="quarter" idx="12"/>
          </p:nvPr>
        </p:nvSpPr>
        <p:spPr>
          <a:xfrm>
            <a:off x="228600" y="1981200"/>
            <a:ext cx="1143000" cy="1066800"/>
          </a:xfrm>
        </p:spPr>
        <p:txBody>
          <a:bodyPr/>
          <a:lstStyle>
            <a:lvl1pPr marL="0" indent="0" algn="ctr">
              <a:buFontTx/>
              <a:buNone/>
              <a:defRPr sz="1400"/>
            </a:lvl1pPr>
            <a:lvl2pPr marL="0" indent="0">
              <a:buFontTx/>
              <a:buNone/>
              <a:defRPr sz="1050"/>
            </a:lvl2pPr>
            <a:lvl3pPr marL="0" indent="0">
              <a:buFontTx/>
              <a:buNone/>
              <a:defRPr sz="1050"/>
            </a:lvl3pPr>
            <a:lvl4pPr marL="0" indent="0">
              <a:buFontTx/>
              <a:buNone/>
              <a:defRPr sz="1050"/>
            </a:lvl4pPr>
            <a:lvl5pPr marL="0" indent="0">
              <a:buFontTx/>
              <a:buNone/>
              <a:defRPr sz="1050"/>
            </a:lvl5pPr>
          </a:lstStyle>
          <a:p>
            <a:pPr lvl="0"/>
            <a:r>
              <a:rPr lang="en-US" dirty="0"/>
              <a:t>Click to edit Master text styles</a:t>
            </a:r>
          </a:p>
        </p:txBody>
      </p:sp>
      <p:pic>
        <p:nvPicPr>
          <p:cNvPr id="10" name="Content Placeholder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52400" y="5804995"/>
            <a:ext cx="685800" cy="886810"/>
          </a:xfrm>
          <a:prstGeom prst="rect">
            <a:avLst/>
          </a:prstGeom>
          <a:noFill/>
          <a:ln w="9525">
            <a:noFill/>
            <a:miter lim="800000"/>
            <a:headEnd/>
            <a:tailEnd/>
          </a:ln>
        </p:spPr>
      </p:pic>
    </p:spTree>
    <p:extLst>
      <p:ext uri="{BB962C8B-B14F-4D97-AF65-F5344CB8AC3E}">
        <p14:creationId xmlns:p14="http://schemas.microsoft.com/office/powerpoint/2010/main" val="3610084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e Standard">
    <p:spTree>
      <p:nvGrpSpPr>
        <p:cNvPr id="1" name=""/>
        <p:cNvGrpSpPr/>
        <p:nvPr/>
      </p:nvGrpSpPr>
      <p:grpSpPr>
        <a:xfrm>
          <a:off x="0" y="0"/>
          <a:ext cx="0" cy="0"/>
          <a:chOff x="0" y="0"/>
          <a:chExt cx="0" cy="0"/>
        </a:xfrm>
      </p:grpSpPr>
      <p:cxnSp>
        <p:nvCxnSpPr>
          <p:cNvPr id="4" name="Straight Connector 3"/>
          <p:cNvCxnSpPr/>
          <p:nvPr userDrawn="1"/>
        </p:nvCxnSpPr>
        <p:spPr>
          <a:xfrm>
            <a:off x="0" y="6248400"/>
            <a:ext cx="9144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8" descr="Activity.jpg"/>
          <p:cNvPicPr>
            <a:picLocks noChangeAspect="1"/>
          </p:cNvPicPr>
          <p:nvPr userDrawn="1"/>
        </p:nvPicPr>
        <p:blipFill>
          <a:blip r:embed="rId2" cstate="print"/>
          <a:stretch>
            <a:fillRect/>
          </a:stretch>
        </p:blipFill>
        <p:spPr bwMode="auto">
          <a:xfrm>
            <a:off x="76200" y="218162"/>
            <a:ext cx="1390020" cy="1534438"/>
          </a:xfrm>
          <a:prstGeom prst="rect">
            <a:avLst/>
          </a:prstGeom>
          <a:noFill/>
          <a:ln w="9525">
            <a:noFill/>
            <a:miter lim="800000"/>
            <a:headEnd/>
            <a:tailEnd/>
          </a:ln>
        </p:spPr>
      </p:pic>
      <p:sp>
        <p:nvSpPr>
          <p:cNvPr id="2" name="Title 1"/>
          <p:cNvSpPr>
            <a:spLocks noGrp="1"/>
          </p:cNvSpPr>
          <p:nvPr>
            <p:ph type="title"/>
          </p:nvPr>
        </p:nvSpPr>
        <p:spPr>
          <a:xfrm>
            <a:off x="1676400" y="274638"/>
            <a:ext cx="7010400" cy="1143000"/>
          </a:xfrm>
          <a:effectLst>
            <a:outerShdw blurRad="50800" dist="38100" dir="2700000" algn="tl" rotWithShape="0">
              <a:prstClr val="black">
                <a:alpha val="40000"/>
              </a:prstClr>
            </a:outerShdw>
          </a:effectLst>
        </p:spPr>
        <p:txBody>
          <a:bodyPr>
            <a:noAutofit/>
          </a:bodyPr>
          <a:lstStyle>
            <a:lvl1pPr algn="l">
              <a:defRPr sz="4000" b="1">
                <a:solidFill>
                  <a:schemeClr val="tx1"/>
                </a:solidFill>
                <a:latin typeface="+mj-lt"/>
              </a:defRPr>
            </a:lvl1pPr>
          </a:lstStyle>
          <a:p>
            <a:r>
              <a:rPr lang="en-US" dirty="0"/>
              <a:t>Click to edit Master title style</a:t>
            </a:r>
          </a:p>
        </p:txBody>
      </p:sp>
      <p:sp>
        <p:nvSpPr>
          <p:cNvPr id="3" name="Content Placeholder 2"/>
          <p:cNvSpPr>
            <a:spLocks noGrp="1"/>
          </p:cNvSpPr>
          <p:nvPr>
            <p:ph idx="1"/>
          </p:nvPr>
        </p:nvSpPr>
        <p:spPr>
          <a:xfrm>
            <a:off x="1600200" y="1600200"/>
            <a:ext cx="7086600" cy="4525963"/>
          </a:xfrm>
        </p:spPr>
        <p:txBody>
          <a:bodyPr/>
          <a:lstStyle>
            <a:lvl1pPr>
              <a:buFont typeface="Wingdings" pitchFamily="2" charset="2"/>
              <a:buChar char="§"/>
              <a:defRPr sz="2800"/>
            </a:lvl1pPr>
            <a:lvl2pPr>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990600" y="6356350"/>
            <a:ext cx="4953000" cy="365125"/>
          </a:xfrm>
        </p:spPr>
        <p:txBody>
          <a:bodyPr/>
          <a:lstStyle>
            <a:lvl1pPr>
              <a:defRPr sz="1000" dirty="0" smtClean="0"/>
            </a:lvl1pPr>
          </a:lstStyle>
          <a:p>
            <a:pPr>
              <a:defRPr/>
            </a:pPr>
            <a:r>
              <a:rPr lang="en-US"/>
              <a:t>Overview of the ICC 500: ICC/NSSA Standard for the Design and Construction of Storm Shelters</a:t>
            </a:r>
            <a:endParaRPr lang="en-US" dirty="0"/>
          </a:p>
        </p:txBody>
      </p:sp>
      <p:sp>
        <p:nvSpPr>
          <p:cNvPr id="8" name="Slide Number Placeholder 5"/>
          <p:cNvSpPr>
            <a:spLocks noGrp="1"/>
          </p:cNvSpPr>
          <p:nvPr>
            <p:ph type="sldNum" sz="quarter" idx="11"/>
          </p:nvPr>
        </p:nvSpPr>
        <p:spPr/>
        <p:txBody>
          <a:bodyPr/>
          <a:lstStyle>
            <a:lvl1pPr>
              <a:defRPr sz="1000" smtClean="0"/>
            </a:lvl1pPr>
          </a:lstStyle>
          <a:p>
            <a:pPr>
              <a:defRPr/>
            </a:pPr>
            <a:fld id="{2C543F9B-D18C-4382-B79F-E6EA160C74A3}" type="slidenum">
              <a:rPr lang="en-US"/>
              <a:pPr>
                <a:defRPr/>
              </a:pPr>
              <a:t>‹#›</a:t>
            </a:fld>
            <a:endParaRPr lang="en-US" dirty="0"/>
          </a:p>
        </p:txBody>
      </p:sp>
      <p:sp>
        <p:nvSpPr>
          <p:cNvPr id="11" name="Content Placeholder 10"/>
          <p:cNvSpPr>
            <a:spLocks noGrp="1"/>
          </p:cNvSpPr>
          <p:nvPr>
            <p:ph sz="quarter" idx="12"/>
          </p:nvPr>
        </p:nvSpPr>
        <p:spPr>
          <a:xfrm>
            <a:off x="228600" y="1981200"/>
            <a:ext cx="1143000" cy="1066800"/>
          </a:xfrm>
        </p:spPr>
        <p:txBody>
          <a:bodyPr/>
          <a:lstStyle>
            <a:lvl1pPr marL="0" indent="0" algn="ctr">
              <a:buFontTx/>
              <a:buNone/>
              <a:defRPr sz="1400"/>
            </a:lvl1pPr>
            <a:lvl2pPr marL="0" indent="0">
              <a:buFontTx/>
              <a:buNone/>
              <a:defRPr sz="1050"/>
            </a:lvl2pPr>
            <a:lvl3pPr marL="0" indent="0">
              <a:buFontTx/>
              <a:buNone/>
              <a:defRPr sz="1050"/>
            </a:lvl3pPr>
            <a:lvl4pPr marL="0" indent="0">
              <a:buFontTx/>
              <a:buNone/>
              <a:defRPr sz="1050"/>
            </a:lvl4pPr>
            <a:lvl5pPr marL="0" indent="0">
              <a:buFontTx/>
              <a:buNone/>
              <a:defRPr sz="1050"/>
            </a:lvl5pPr>
          </a:lstStyle>
          <a:p>
            <a:pPr lvl="0"/>
            <a:r>
              <a:rPr lang="en-US" dirty="0"/>
              <a:t>Click to edit Master text styles</a:t>
            </a:r>
          </a:p>
        </p:txBody>
      </p:sp>
      <p:pic>
        <p:nvPicPr>
          <p:cNvPr id="10" name="Content Placeholder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52400" y="5804995"/>
            <a:ext cx="685800" cy="886810"/>
          </a:xfrm>
          <a:prstGeom prst="rect">
            <a:avLst/>
          </a:prstGeom>
          <a:noFill/>
          <a:ln w="9525">
            <a:noFill/>
            <a:miter lim="800000"/>
            <a:headEnd/>
            <a:tailEnd/>
          </a:ln>
        </p:spPr>
      </p:pic>
    </p:spTree>
    <p:extLst>
      <p:ext uri="{BB962C8B-B14F-4D97-AF65-F5344CB8AC3E}">
        <p14:creationId xmlns:p14="http://schemas.microsoft.com/office/powerpoint/2010/main" val="1238868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Graphic slide">
    <p:spTree>
      <p:nvGrpSpPr>
        <p:cNvPr id="1" name=""/>
        <p:cNvGrpSpPr/>
        <p:nvPr/>
      </p:nvGrpSpPr>
      <p:grpSpPr>
        <a:xfrm>
          <a:off x="0" y="0"/>
          <a:ext cx="0" cy="0"/>
          <a:chOff x="0" y="0"/>
          <a:chExt cx="0" cy="0"/>
        </a:xfrm>
      </p:grpSpPr>
      <p:cxnSp>
        <p:nvCxnSpPr>
          <p:cNvPr id="4" name="Straight Connector 3"/>
          <p:cNvCxnSpPr/>
          <p:nvPr userDrawn="1"/>
        </p:nvCxnSpPr>
        <p:spPr>
          <a:xfrm>
            <a:off x="0" y="6248400"/>
            <a:ext cx="9144000" cy="0"/>
          </a:xfrm>
          <a:prstGeom prst="line">
            <a:avLst/>
          </a:prstGeom>
          <a:ln w="76200">
            <a:solidFill>
              <a:schemeClr val="bg2"/>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lvl1pPr algn="l">
              <a:defRPr b="1">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0"/>
          </p:nvPr>
        </p:nvSpPr>
        <p:spPr>
          <a:xfrm>
            <a:off x="990600" y="6356350"/>
            <a:ext cx="5029200" cy="365125"/>
          </a:xfrm>
        </p:spPr>
        <p:txBody>
          <a:bodyPr/>
          <a:lstStyle>
            <a:lvl1pPr>
              <a:defRPr sz="1000" dirty="0" smtClean="0"/>
            </a:lvl1pPr>
          </a:lstStyle>
          <a:p>
            <a:pPr>
              <a:defRPr/>
            </a:pPr>
            <a:r>
              <a:rPr lang="en-US"/>
              <a:t>Overview of the ICC 500: ICC/NSSA Standard for the Design and Construction of Storm Shelters</a:t>
            </a:r>
            <a:endParaRPr lang="en-US" dirty="0"/>
          </a:p>
        </p:txBody>
      </p:sp>
      <p:sp>
        <p:nvSpPr>
          <p:cNvPr id="7" name="Slide Number Placeholder 5"/>
          <p:cNvSpPr>
            <a:spLocks noGrp="1"/>
          </p:cNvSpPr>
          <p:nvPr>
            <p:ph type="sldNum" sz="quarter" idx="11"/>
          </p:nvPr>
        </p:nvSpPr>
        <p:spPr/>
        <p:txBody>
          <a:bodyPr/>
          <a:lstStyle>
            <a:lvl1pPr>
              <a:defRPr sz="1000" smtClean="0"/>
            </a:lvl1pPr>
          </a:lstStyle>
          <a:p>
            <a:pPr>
              <a:defRPr/>
            </a:pPr>
            <a:fld id="{74AEBC03-E5C4-426C-AB13-2EF13CEBDB37}" type="slidenum">
              <a:rPr lang="en-US"/>
              <a:pPr>
                <a:defRPr/>
              </a:pPr>
              <a:t>‹#›</a:t>
            </a:fld>
            <a:endParaRPr lang="en-US" dirty="0"/>
          </a:p>
        </p:txBody>
      </p:sp>
      <p:pic>
        <p:nvPicPr>
          <p:cNvPr id="8"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52400" y="5804995"/>
            <a:ext cx="685800" cy="886810"/>
          </a:xfrm>
          <a:prstGeom prst="rect">
            <a:avLst/>
          </a:prstGeom>
          <a:noFill/>
          <a:ln w="9525">
            <a:noFill/>
            <a:miter lim="800000"/>
            <a:headEnd/>
            <a:tailEnd/>
          </a:ln>
        </p:spPr>
      </p:pic>
    </p:spTree>
    <p:extLst>
      <p:ext uri="{BB962C8B-B14F-4D97-AF65-F5344CB8AC3E}">
        <p14:creationId xmlns:p14="http://schemas.microsoft.com/office/powerpoint/2010/main" val="199680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alpha val="0"/>
              </a:schemeClr>
            </a:gs>
            <a:gs pos="0">
              <a:srgbClr val="C6E6A2">
                <a:alpha val="53000"/>
              </a:srgbClr>
            </a:gs>
            <a:gs pos="100000">
              <a:srgbClr val="C6E6A2">
                <a:alpha val="34000"/>
              </a:srgb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a:outerShdw blurRad="38100" dist="38100" dir="2700000" algn="tl" rotWithShape="0">
              <a:prstClr val="black">
                <a:alpha val="35000"/>
              </a:prstClr>
            </a:outerShdw>
          </a:effectLst>
        </p:spPr>
        <p:txBody>
          <a:bodyPr vert="horz" lIns="91440" tIns="45720" rIns="91440" bIns="4572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mn-lt"/>
                <a:cs typeface="+mn-cs"/>
              </a:defRPr>
            </a:lvl1pPr>
          </a:lstStyle>
          <a:p>
            <a:pPr>
              <a:defRPr/>
            </a:pPr>
            <a:fld id="{68950F63-33A8-46F1-B9E3-B62353D8F637}" type="slidenum">
              <a:rPr lang="en-US"/>
              <a:pPr>
                <a:defRPr/>
              </a:pPr>
              <a:t>‹#›</a:t>
            </a:fld>
            <a:endParaRPr lang="en-US" dirty="0"/>
          </a:p>
        </p:txBody>
      </p:sp>
      <p:sp>
        <p:nvSpPr>
          <p:cNvPr id="5" name="Footer Placeholder 4"/>
          <p:cNvSpPr>
            <a:spLocks noGrp="1"/>
          </p:cNvSpPr>
          <p:nvPr>
            <p:ph type="ftr" sz="quarter" idx="3"/>
          </p:nvPr>
        </p:nvSpPr>
        <p:spPr>
          <a:xfrm>
            <a:off x="1066800" y="6356350"/>
            <a:ext cx="49530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a:t>Overview of the ICC 500: ICC/NSSA Standard for the Design and Construction of Storm Shelters</a:t>
            </a:r>
            <a:endParaRPr lang="en-US" dirty="0"/>
          </a:p>
        </p:txBody>
      </p:sp>
    </p:spTree>
  </p:cSld>
  <p:clrMap bg1="lt1" tx1="dk1" bg2="lt2" tx2="dk2" accent1="accent1" accent2="accent2" accent3="accent3" accent4="accent4" accent5="accent5" accent6="accent6" hlink="hlink" folHlink="folHlink"/>
  <p:sldLayoutIdLst>
    <p:sldLayoutId id="2147483865"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 id="2147483922" r:id="rId17"/>
    <p:sldLayoutId id="2147483923" r:id="rId18"/>
    <p:sldLayoutId id="2147483924" r:id="rId19"/>
    <p:sldLayoutId id="2147483925" r:id="rId20"/>
    <p:sldLayoutId id="2147483926" r:id="rId21"/>
    <p:sldLayoutId id="2147483927" r:id="rId22"/>
    <p:sldLayoutId id="2147483866" r:id="rId23"/>
    <p:sldLayoutId id="2147483879" r:id="rId24"/>
    <p:sldLayoutId id="2147483880" r:id="rId25"/>
    <p:sldLayoutId id="2147483881" r:id="rId26"/>
    <p:sldLayoutId id="2147483882" r:id="rId27"/>
    <p:sldLayoutId id="2147483883" r:id="rId28"/>
    <p:sldLayoutId id="2147483884" r:id="rId29"/>
    <p:sldLayoutId id="2147483885" r:id="rId30"/>
  </p:sldLayoutIdLst>
  <p:hf hdr="0" dt="0"/>
  <p:txStyles>
    <p:titleStyle>
      <a:lvl1pPr algn="l" rtl="0" eaLnBrk="0" fontAlgn="base" hangingPunct="0">
        <a:spcBef>
          <a:spcPct val="0"/>
        </a:spcBef>
        <a:spcAft>
          <a:spcPct val="0"/>
        </a:spcAft>
        <a:defRPr sz="4400" b="1" kern="1200">
          <a:solidFill>
            <a:schemeClr val="bg2"/>
          </a:solidFill>
          <a:latin typeface="+mj-lt"/>
          <a:ea typeface="+mj-ea"/>
          <a:cs typeface="+mj-cs"/>
        </a:defRPr>
      </a:lvl1pPr>
      <a:lvl2pPr algn="l" rtl="0" eaLnBrk="0" fontAlgn="base" hangingPunct="0">
        <a:spcBef>
          <a:spcPct val="0"/>
        </a:spcBef>
        <a:spcAft>
          <a:spcPct val="0"/>
        </a:spcAft>
        <a:defRPr sz="4400" b="1">
          <a:solidFill>
            <a:schemeClr val="bg2"/>
          </a:solidFill>
          <a:latin typeface="Arial" charset="0"/>
        </a:defRPr>
      </a:lvl2pPr>
      <a:lvl3pPr algn="l" rtl="0" eaLnBrk="0" fontAlgn="base" hangingPunct="0">
        <a:spcBef>
          <a:spcPct val="0"/>
        </a:spcBef>
        <a:spcAft>
          <a:spcPct val="0"/>
        </a:spcAft>
        <a:defRPr sz="4400" b="1">
          <a:solidFill>
            <a:schemeClr val="bg2"/>
          </a:solidFill>
          <a:latin typeface="Arial" charset="0"/>
        </a:defRPr>
      </a:lvl3pPr>
      <a:lvl4pPr algn="l" rtl="0" eaLnBrk="0" fontAlgn="base" hangingPunct="0">
        <a:spcBef>
          <a:spcPct val="0"/>
        </a:spcBef>
        <a:spcAft>
          <a:spcPct val="0"/>
        </a:spcAft>
        <a:defRPr sz="4400" b="1">
          <a:solidFill>
            <a:schemeClr val="bg2"/>
          </a:solidFill>
          <a:latin typeface="Arial" charset="0"/>
        </a:defRPr>
      </a:lvl4pPr>
      <a:lvl5pPr algn="l" rtl="0" eaLnBrk="0" fontAlgn="base" hangingPunct="0">
        <a:spcBef>
          <a:spcPct val="0"/>
        </a:spcBef>
        <a:spcAft>
          <a:spcPct val="0"/>
        </a:spcAft>
        <a:defRPr sz="4400" b="1">
          <a:solidFill>
            <a:schemeClr val="bg2"/>
          </a:solidFill>
          <a:latin typeface="Arial" charset="0"/>
        </a:defRPr>
      </a:lvl5pPr>
      <a:lvl6pPr marL="457200" algn="l" rtl="0" fontAlgn="base">
        <a:spcBef>
          <a:spcPct val="0"/>
        </a:spcBef>
        <a:spcAft>
          <a:spcPct val="0"/>
        </a:spcAft>
        <a:defRPr sz="4400" b="1">
          <a:solidFill>
            <a:schemeClr val="bg2"/>
          </a:solidFill>
          <a:latin typeface="Arial" charset="0"/>
        </a:defRPr>
      </a:lvl6pPr>
      <a:lvl7pPr marL="914400" algn="l" rtl="0" fontAlgn="base">
        <a:spcBef>
          <a:spcPct val="0"/>
        </a:spcBef>
        <a:spcAft>
          <a:spcPct val="0"/>
        </a:spcAft>
        <a:defRPr sz="4400" b="1">
          <a:solidFill>
            <a:schemeClr val="bg2"/>
          </a:solidFill>
          <a:latin typeface="Arial" charset="0"/>
        </a:defRPr>
      </a:lvl7pPr>
      <a:lvl8pPr marL="1371600" algn="l" rtl="0" fontAlgn="base">
        <a:spcBef>
          <a:spcPct val="0"/>
        </a:spcBef>
        <a:spcAft>
          <a:spcPct val="0"/>
        </a:spcAft>
        <a:defRPr sz="4400" b="1">
          <a:solidFill>
            <a:schemeClr val="bg2"/>
          </a:solidFill>
          <a:latin typeface="Arial" charset="0"/>
        </a:defRPr>
      </a:lvl8pPr>
      <a:lvl9pPr marL="1828800" algn="l" rtl="0" fontAlgn="base">
        <a:spcBef>
          <a:spcPct val="0"/>
        </a:spcBef>
        <a:spcAft>
          <a:spcPct val="0"/>
        </a:spcAft>
        <a:defRPr sz="4400" b="1">
          <a:solidFill>
            <a:schemeClr val="bg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5000">
              <a:schemeClr val="bg1">
                <a:alpha val="0"/>
              </a:schemeClr>
            </a:gs>
            <a:gs pos="8000">
              <a:schemeClr val="accent1">
                <a:lumMod val="60000"/>
                <a:lumOff val="40000"/>
              </a:schemeClr>
            </a:gs>
            <a:gs pos="78000">
              <a:srgbClr val="B4FC8C">
                <a:alpha val="83000"/>
              </a:srgb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a:outerShdw blurRad="38100" dist="38100" dir="2700000" algn="tl" rotWithShape="0">
              <a:prstClr val="black">
                <a:alpha val="35000"/>
              </a:prstClr>
            </a:outerShdw>
          </a:effectLst>
        </p:spPr>
        <p:txBody>
          <a:bodyPr vert="horz" lIns="91440" tIns="45720" rIns="91440" bIns="45720" rtlCol="0" anchor="ctr">
            <a:normAutofit/>
          </a:bodyPr>
          <a:lstStyle/>
          <a:p>
            <a:r>
              <a:rPr lang="en-US" dirty="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mn-lt"/>
                <a:cs typeface="+mn-cs"/>
              </a:defRPr>
            </a:lvl1pPr>
          </a:lstStyle>
          <a:p>
            <a:pPr>
              <a:defRPr/>
            </a:pPr>
            <a:fld id="{029A0A4B-952D-40BB-9CAE-7437C8D43336}" type="slidenum">
              <a:rPr lang="en-US"/>
              <a:pPr>
                <a:defRPr/>
              </a:pPr>
              <a:t>‹#›</a:t>
            </a:fld>
            <a:endParaRPr lang="en-US" dirty="0"/>
          </a:p>
        </p:txBody>
      </p:sp>
      <p:sp>
        <p:nvSpPr>
          <p:cNvPr id="5" name="Footer Placeholder 4"/>
          <p:cNvSpPr>
            <a:spLocks noGrp="1"/>
          </p:cNvSpPr>
          <p:nvPr>
            <p:ph type="ftr" sz="quarter" idx="3"/>
          </p:nvPr>
        </p:nvSpPr>
        <p:spPr>
          <a:xfrm>
            <a:off x="1066800" y="6356350"/>
            <a:ext cx="49530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a:t>Overview of the ICC 500: ICC/NSSA Standard for the Design and Construction of Storm Shelters</a:t>
            </a:r>
            <a:endParaRPr lang="en-US" dirty="0"/>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 id="2147483903" r:id="rId18"/>
    <p:sldLayoutId id="2147483904" r:id="rId19"/>
    <p:sldLayoutId id="2147483905" r:id="rId20"/>
    <p:sldLayoutId id="2147483906" r:id="rId21"/>
  </p:sldLayoutIdLst>
  <p:hf hdr="0" dt="0"/>
  <p:txStyles>
    <p:titleStyle>
      <a:lvl1pPr algn="l" rtl="0" eaLnBrk="0" fontAlgn="base" hangingPunct="0">
        <a:spcBef>
          <a:spcPct val="0"/>
        </a:spcBef>
        <a:spcAft>
          <a:spcPct val="0"/>
        </a:spcAft>
        <a:defRPr sz="4400" b="1" kern="1200">
          <a:solidFill>
            <a:schemeClr val="bg2"/>
          </a:solidFill>
          <a:latin typeface="+mj-lt"/>
          <a:ea typeface="+mj-ea"/>
          <a:cs typeface="+mj-cs"/>
        </a:defRPr>
      </a:lvl1pPr>
      <a:lvl2pPr algn="l" rtl="0" eaLnBrk="0" fontAlgn="base" hangingPunct="0">
        <a:spcBef>
          <a:spcPct val="0"/>
        </a:spcBef>
        <a:spcAft>
          <a:spcPct val="0"/>
        </a:spcAft>
        <a:defRPr sz="4400" b="1">
          <a:solidFill>
            <a:schemeClr val="bg2"/>
          </a:solidFill>
          <a:latin typeface="Arial" charset="0"/>
        </a:defRPr>
      </a:lvl2pPr>
      <a:lvl3pPr algn="l" rtl="0" eaLnBrk="0" fontAlgn="base" hangingPunct="0">
        <a:spcBef>
          <a:spcPct val="0"/>
        </a:spcBef>
        <a:spcAft>
          <a:spcPct val="0"/>
        </a:spcAft>
        <a:defRPr sz="4400" b="1">
          <a:solidFill>
            <a:schemeClr val="bg2"/>
          </a:solidFill>
          <a:latin typeface="Arial" charset="0"/>
        </a:defRPr>
      </a:lvl3pPr>
      <a:lvl4pPr algn="l" rtl="0" eaLnBrk="0" fontAlgn="base" hangingPunct="0">
        <a:spcBef>
          <a:spcPct val="0"/>
        </a:spcBef>
        <a:spcAft>
          <a:spcPct val="0"/>
        </a:spcAft>
        <a:defRPr sz="4400" b="1">
          <a:solidFill>
            <a:schemeClr val="bg2"/>
          </a:solidFill>
          <a:latin typeface="Arial" charset="0"/>
        </a:defRPr>
      </a:lvl4pPr>
      <a:lvl5pPr algn="l" rtl="0" eaLnBrk="0" fontAlgn="base" hangingPunct="0">
        <a:spcBef>
          <a:spcPct val="0"/>
        </a:spcBef>
        <a:spcAft>
          <a:spcPct val="0"/>
        </a:spcAft>
        <a:defRPr sz="4400" b="1">
          <a:solidFill>
            <a:schemeClr val="bg2"/>
          </a:solidFill>
          <a:latin typeface="Arial" charset="0"/>
        </a:defRPr>
      </a:lvl5pPr>
      <a:lvl6pPr marL="457200" algn="l" rtl="0" fontAlgn="base">
        <a:spcBef>
          <a:spcPct val="0"/>
        </a:spcBef>
        <a:spcAft>
          <a:spcPct val="0"/>
        </a:spcAft>
        <a:defRPr sz="4400" b="1">
          <a:solidFill>
            <a:schemeClr val="bg2"/>
          </a:solidFill>
          <a:latin typeface="Arial" charset="0"/>
        </a:defRPr>
      </a:lvl6pPr>
      <a:lvl7pPr marL="914400" algn="l" rtl="0" fontAlgn="base">
        <a:spcBef>
          <a:spcPct val="0"/>
        </a:spcBef>
        <a:spcAft>
          <a:spcPct val="0"/>
        </a:spcAft>
        <a:defRPr sz="4400" b="1">
          <a:solidFill>
            <a:schemeClr val="bg2"/>
          </a:solidFill>
          <a:latin typeface="Arial" charset="0"/>
        </a:defRPr>
      </a:lvl7pPr>
      <a:lvl8pPr marL="1371600" algn="l" rtl="0" fontAlgn="base">
        <a:spcBef>
          <a:spcPct val="0"/>
        </a:spcBef>
        <a:spcAft>
          <a:spcPct val="0"/>
        </a:spcAft>
        <a:defRPr sz="4400" b="1">
          <a:solidFill>
            <a:schemeClr val="bg2"/>
          </a:solidFill>
          <a:latin typeface="Arial" charset="0"/>
        </a:defRPr>
      </a:lvl8pPr>
      <a:lvl9pPr marL="1828800" algn="l" rtl="0" fontAlgn="base">
        <a:spcBef>
          <a:spcPct val="0"/>
        </a:spcBef>
        <a:spcAft>
          <a:spcPct val="0"/>
        </a:spcAft>
        <a:defRPr sz="4400" b="1">
          <a:solidFill>
            <a:schemeClr val="bg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3.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9.jpeg"/><Relationship Id="rId4" Type="http://schemas.openxmlformats.org/officeDocument/2006/relationships/image" Target="../media/image18.jpe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media/image35.jpeg"/><Relationship Id="rId5" Type="http://schemas.openxmlformats.org/officeDocument/2006/relationships/image" Target="../media/image34.jpe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9.xml"/><Relationship Id="rId1" Type="http://schemas.openxmlformats.org/officeDocument/2006/relationships/slideLayout" Target="../slideLayouts/slideLayout8.xml"/><Relationship Id="rId5" Type="http://schemas.openxmlformats.org/officeDocument/2006/relationships/image" Target="../media/image38.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4.xml"/><Relationship Id="rId5" Type="http://schemas.openxmlformats.org/officeDocument/2006/relationships/image" Target="../media/image44.jpeg"/><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1.xml"/><Relationship Id="rId1" Type="http://schemas.openxmlformats.org/officeDocument/2006/relationships/slideLayout" Target="../slideLayouts/slideLayout23.xml"/><Relationship Id="rId4" Type="http://schemas.openxmlformats.org/officeDocument/2006/relationships/image" Target="../media/image48.jp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8.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23.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23.xml"/><Relationship Id="rId4" Type="http://schemas.openxmlformats.org/officeDocument/2006/relationships/image" Target="../media/image43.jpeg"/></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1.xml"/><Relationship Id="rId1" Type="http://schemas.openxmlformats.org/officeDocument/2006/relationships/slideLayout" Target="../slideLayouts/slideLayout23.xml"/><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4.xml"/><Relationship Id="rId1" Type="http://schemas.openxmlformats.org/officeDocument/2006/relationships/slideLayout" Target="../slideLayouts/slideLayout23.xml"/><Relationship Id="rId4" Type="http://schemas.openxmlformats.org/officeDocument/2006/relationships/image" Target="../media/image43.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2.xml"/><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57.jp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8.xml"/><Relationship Id="rId1" Type="http://schemas.openxmlformats.org/officeDocument/2006/relationships/tags" Target="../tags/tag5.xml"/><Relationship Id="rId4" Type="http://schemas.openxmlformats.org/officeDocument/2006/relationships/image" Target="../media/image58.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8.xml"/><Relationship Id="rId1" Type="http://schemas.openxmlformats.org/officeDocument/2006/relationships/tags" Target="../tags/tag6.xml"/><Relationship Id="rId4" Type="http://schemas.openxmlformats.org/officeDocument/2006/relationships/image" Target="../media/image59.png"/></Relationships>
</file>

<file path=ppt/slides/_rels/slide79.xml.rels><?xml version="1.0" encoding="UTF-8" standalone="yes"?>
<Relationships xmlns="http://schemas.openxmlformats.org/package/2006/relationships"><Relationship Id="rId3" Type="http://schemas.openxmlformats.org/officeDocument/2006/relationships/hyperlink" Target="mailto:icctraining@iccsafe.org" TargetMode="External"/><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905001"/>
            <a:ext cx="7772400" cy="1447800"/>
          </a:xfrm>
        </p:spPr>
        <p:txBody>
          <a:bodyPr>
            <a:normAutofit fontScale="90000"/>
          </a:bodyPr>
          <a:lstStyle/>
          <a:p>
            <a:pPr eaLnBrk="1" hangingPunct="1">
              <a:defRPr/>
            </a:pPr>
            <a:r>
              <a:rPr lang="en-US" dirty="0"/>
              <a:t>Overview of the ICC 500</a:t>
            </a:r>
            <a:br>
              <a:rPr lang="en-US" dirty="0"/>
            </a:br>
            <a:r>
              <a:rPr lang="en-US" dirty="0"/>
              <a:t>ICC/NSSA Standard for the Design and Construction of Storm Shelters</a:t>
            </a:r>
            <a:br>
              <a:rPr lang="en-US" dirty="0"/>
            </a:br>
            <a:endParaRPr lang="en-US" dirty="0"/>
          </a:p>
        </p:txBody>
      </p:sp>
      <p:sp>
        <p:nvSpPr>
          <p:cNvPr id="3" name="Subtitle 2"/>
          <p:cNvSpPr>
            <a:spLocks noGrp="1"/>
          </p:cNvSpPr>
          <p:nvPr>
            <p:ph type="subTitle" idx="1"/>
          </p:nvPr>
        </p:nvSpPr>
        <p:spPr>
          <a:xfrm>
            <a:off x="685800" y="3733800"/>
            <a:ext cx="7086600" cy="1219200"/>
          </a:xfrm>
        </p:spPr>
        <p:txBody>
          <a:bodyPr/>
          <a:lstStyle/>
          <a:p>
            <a:r>
              <a:rPr lang="en-US" sz="2400" dirty="0"/>
              <a:t>Based on the 2015 International Codes</a:t>
            </a:r>
            <a:r>
              <a:rPr lang="en-US" sz="2400" baseline="30000" dirty="0"/>
              <a:t>®</a:t>
            </a:r>
            <a:r>
              <a:rPr lang="en-US" sz="2400" dirty="0"/>
              <a:t> </a:t>
            </a:r>
          </a:p>
          <a:p>
            <a:endParaRPr lang="en-US" dirty="0"/>
          </a:p>
        </p:txBody>
      </p:sp>
      <p:sp>
        <p:nvSpPr>
          <p:cNvPr id="2" name="Slide Number Placeholder 1"/>
          <p:cNvSpPr>
            <a:spLocks noGrp="1"/>
          </p:cNvSpPr>
          <p:nvPr>
            <p:ph type="sldNum" sz="quarter" idx="10"/>
          </p:nvPr>
        </p:nvSpPr>
        <p:spPr/>
        <p:txBody>
          <a:bodyPr/>
          <a:lstStyle/>
          <a:p>
            <a:pPr>
              <a:defRPr/>
            </a:pPr>
            <a:fld id="{F839E4B6-55D8-4BCE-ABA8-33FB3F24BC0F}" type="slidenum">
              <a:rPr lang="en-US" smtClean="0"/>
              <a:pPr>
                <a:defRPr/>
              </a:pPr>
              <a:t>1</a:t>
            </a:fld>
            <a:endParaRPr lang="en-US" dirty="0"/>
          </a:p>
        </p:txBody>
      </p:sp>
    </p:spTree>
    <p:extLst>
      <p:ext uri="{BB962C8B-B14F-4D97-AF65-F5344CB8AC3E}">
        <p14:creationId xmlns:p14="http://schemas.microsoft.com/office/powerpoint/2010/main" val="2742398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IBC</a:t>
            </a:r>
          </a:p>
        </p:txBody>
      </p:sp>
      <p:sp>
        <p:nvSpPr>
          <p:cNvPr id="3" name="Content Placeholder 2"/>
          <p:cNvSpPr>
            <a:spLocks noGrp="1"/>
          </p:cNvSpPr>
          <p:nvPr>
            <p:ph idx="1"/>
          </p:nvPr>
        </p:nvSpPr>
        <p:spPr/>
        <p:txBody>
          <a:bodyPr/>
          <a:lstStyle/>
          <a:p>
            <a:pPr marL="0" indent="0">
              <a:buNone/>
            </a:pPr>
            <a:r>
              <a:rPr lang="en-US" sz="1600" b="1" dirty="0"/>
              <a:t>2015 423.1.1 Scope. </a:t>
            </a:r>
            <a:r>
              <a:rPr lang="en-US" sz="1600" dirty="0"/>
              <a:t>This section applies to the construction of storm shelters constructed as separate detached buildings or constructed as safe rooms within buildings for the purpose of providing </a:t>
            </a:r>
            <a:r>
              <a:rPr lang="en-US" sz="1600" dirty="0">
                <a:solidFill>
                  <a:srgbClr val="FF0000"/>
                </a:solidFill>
              </a:rPr>
              <a:t>safe refuge </a:t>
            </a:r>
            <a:r>
              <a:rPr lang="en-US" sz="1600" dirty="0"/>
              <a:t>from storms that produce high winds, such as tornados and hurricanes. Such structures shall be designated to be hurricane shelters, tornado shelters, or combined hurricane and tornado shelters. </a:t>
            </a:r>
          </a:p>
          <a:p>
            <a:pPr marL="0" indent="0">
              <a:buNone/>
            </a:pPr>
            <a:endParaRPr lang="en-US" sz="1600" b="1" dirty="0">
              <a:solidFill>
                <a:srgbClr val="FF0000"/>
              </a:solidFill>
            </a:endParaRPr>
          </a:p>
          <a:p>
            <a:pPr marL="0" indent="0">
              <a:buNone/>
            </a:pPr>
            <a:r>
              <a:rPr lang="en-US" sz="1600" b="1" dirty="0">
                <a:solidFill>
                  <a:srgbClr val="FF0000"/>
                </a:solidFill>
              </a:rPr>
              <a:t>2018</a:t>
            </a:r>
            <a:r>
              <a:rPr lang="en-US" sz="1600" b="1" dirty="0"/>
              <a:t> 423.1 General. </a:t>
            </a:r>
            <a:r>
              <a:rPr lang="en-US" sz="1600" dirty="0"/>
              <a:t>This section applies to the construction of storm shelters constructed as separate detached buildings or constructed as rooms or spaces within buildings for the purpose of providing </a:t>
            </a:r>
            <a:r>
              <a:rPr lang="en-US" sz="1600" dirty="0">
                <a:solidFill>
                  <a:srgbClr val="FF0000"/>
                </a:solidFill>
              </a:rPr>
              <a:t>protection</a:t>
            </a:r>
            <a:r>
              <a:rPr lang="en-US" sz="1600" dirty="0"/>
              <a:t> from storms that produce high winds, such as tornadoes and hurricanes during the storm. Such structures shall be designated to be hurricane shelters, tornado shelters, or combined hurricane and tornado shelters. </a:t>
            </a:r>
            <a:r>
              <a:rPr lang="en-US" sz="1600" u="sng" dirty="0"/>
              <a:t>Design of facilities for use as emergency shelters after the storm are outside the scope of ICC 500 and shall comply with Table 1604.5 as a Risk Category IV </a:t>
            </a:r>
            <a:r>
              <a:rPr lang="en-US" sz="1600" dirty="0"/>
              <a:t>Structure.</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10</a:t>
            </a:fld>
            <a:endParaRPr lang="en-US" dirty="0"/>
          </a:p>
        </p:txBody>
      </p:sp>
      <p:sp>
        <p:nvSpPr>
          <p:cNvPr id="6" name="Content Placeholder 5"/>
          <p:cNvSpPr>
            <a:spLocks noGrp="1"/>
          </p:cNvSpPr>
          <p:nvPr>
            <p:ph sz="quarter" idx="12"/>
          </p:nvPr>
        </p:nvSpPr>
        <p:spPr/>
        <p:txBody>
          <a:bodyPr/>
          <a:lstStyle/>
          <a:p>
            <a:endParaRPr lang="en-US"/>
          </a:p>
        </p:txBody>
      </p:sp>
    </p:spTree>
    <p:extLst>
      <p:ext uri="{BB962C8B-B14F-4D97-AF65-F5344CB8AC3E}">
        <p14:creationId xmlns:p14="http://schemas.microsoft.com/office/powerpoint/2010/main" val="1003648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IBC</a:t>
            </a:r>
          </a:p>
        </p:txBody>
      </p:sp>
      <p:sp>
        <p:nvSpPr>
          <p:cNvPr id="3" name="Content Placeholder 2"/>
          <p:cNvSpPr>
            <a:spLocks noGrp="1"/>
          </p:cNvSpPr>
          <p:nvPr>
            <p:ph idx="1"/>
          </p:nvPr>
        </p:nvSpPr>
        <p:spPr/>
        <p:txBody>
          <a:bodyPr/>
          <a:lstStyle/>
          <a:p>
            <a:pPr marL="0" indent="0">
              <a:buNone/>
            </a:pPr>
            <a:r>
              <a:rPr lang="en-US" sz="2000" b="1" dirty="0"/>
              <a:t>2015 423.3 Critical emergency operations. </a:t>
            </a:r>
            <a:r>
              <a:rPr lang="en-US" sz="2000" dirty="0"/>
              <a:t>In areas where the shelter design wind speed for tornados in accordance with Figure 304.2(1) of ICC 500 is 250 MPH, </a:t>
            </a:r>
            <a:r>
              <a:rPr lang="en-US" sz="2000" dirty="0">
                <a:solidFill>
                  <a:srgbClr val="FF0000"/>
                </a:solidFill>
              </a:rPr>
              <a:t>911 call stations, emergency operation centers and fire, rescue, ambulance and police stations </a:t>
            </a:r>
            <a:r>
              <a:rPr lang="en-US" sz="2000" dirty="0"/>
              <a:t>shall have a storm shelter constructed in accordance with ICC 500.</a:t>
            </a:r>
          </a:p>
          <a:p>
            <a:pPr marL="400050" lvl="1" indent="0">
              <a:buNone/>
            </a:pPr>
            <a:r>
              <a:rPr lang="en-US" sz="2000" b="1" dirty="0"/>
              <a:t>Exception: </a:t>
            </a:r>
            <a:r>
              <a:rPr lang="en-US" sz="2000" dirty="0"/>
              <a:t>Buildings meeting the requirements for shelter design in ICC 500.</a:t>
            </a:r>
          </a:p>
          <a:p>
            <a:pPr marL="0" indent="0">
              <a:buNone/>
            </a:pPr>
            <a:endParaRPr lang="en-US" sz="2000" dirty="0"/>
          </a:p>
          <a:p>
            <a:pPr marL="0" indent="0">
              <a:buNone/>
            </a:pPr>
            <a:r>
              <a:rPr lang="en-US" sz="2000" dirty="0"/>
              <a:t>2018  IBC has removed the exception as unnecessary.</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11</a:t>
            </a:fld>
            <a:endParaRPr lang="en-US" dirty="0"/>
          </a:p>
        </p:txBody>
      </p:sp>
      <p:sp>
        <p:nvSpPr>
          <p:cNvPr id="6" name="Content Placeholder 5"/>
          <p:cNvSpPr>
            <a:spLocks noGrp="1"/>
          </p:cNvSpPr>
          <p:nvPr>
            <p:ph sz="quarter" idx="12"/>
          </p:nvPr>
        </p:nvSpPr>
        <p:spPr/>
        <p:txBody>
          <a:bodyPr/>
          <a:lstStyle/>
          <a:p>
            <a:endParaRPr lang="en-US"/>
          </a:p>
        </p:txBody>
      </p:sp>
    </p:spTree>
    <p:extLst>
      <p:ext uri="{BB962C8B-B14F-4D97-AF65-F5344CB8AC3E}">
        <p14:creationId xmlns:p14="http://schemas.microsoft.com/office/powerpoint/2010/main" val="3992268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IBC</a:t>
            </a:r>
          </a:p>
        </p:txBody>
      </p:sp>
      <p:sp>
        <p:nvSpPr>
          <p:cNvPr id="3" name="Content Placeholder 2"/>
          <p:cNvSpPr>
            <a:spLocks noGrp="1"/>
          </p:cNvSpPr>
          <p:nvPr>
            <p:ph idx="1"/>
          </p:nvPr>
        </p:nvSpPr>
        <p:spPr/>
        <p:txBody>
          <a:bodyPr/>
          <a:lstStyle/>
          <a:p>
            <a:pPr marL="0" indent="0">
              <a:buNone/>
            </a:pPr>
            <a:r>
              <a:rPr lang="en-US" sz="1800" b="1" dirty="0"/>
              <a:t>423.4 Group E occupancies. </a:t>
            </a:r>
            <a:r>
              <a:rPr lang="en-US" sz="1800" dirty="0"/>
              <a:t>In areas where the shelter design wind speed for tornados is 250 MPH in accordance with Figure 304.2(1) of ICC 500, all </a:t>
            </a:r>
            <a:r>
              <a:rPr lang="en-US" sz="1800" dirty="0">
                <a:solidFill>
                  <a:srgbClr val="FF0000"/>
                </a:solidFill>
              </a:rPr>
              <a:t>Group E</a:t>
            </a:r>
            <a:r>
              <a:rPr lang="en-US" sz="1800" dirty="0"/>
              <a:t> occupancies with an aggregate occupant load of 50 or more shall have a storm shelter constructed in accordance with ICC 500. </a:t>
            </a:r>
            <a:r>
              <a:rPr lang="en-US" sz="1800" dirty="0">
                <a:solidFill>
                  <a:srgbClr val="FF0000"/>
                </a:solidFill>
              </a:rPr>
              <a:t>The shelter shall be capable of housing the total occupant load of the Group E occupancy.</a:t>
            </a:r>
          </a:p>
          <a:p>
            <a:pPr marL="400050" lvl="1" indent="0">
              <a:buNone/>
            </a:pPr>
            <a:r>
              <a:rPr lang="en-US" sz="1800" b="1" dirty="0"/>
              <a:t>Exceptions:</a:t>
            </a:r>
          </a:p>
          <a:p>
            <a:pPr marL="400050" lvl="1" indent="0">
              <a:buNone/>
            </a:pPr>
            <a:r>
              <a:rPr lang="en-US" sz="1800" dirty="0"/>
              <a:t>1. Group E day care facilities.</a:t>
            </a:r>
          </a:p>
          <a:p>
            <a:pPr marL="400050" lvl="1" indent="0">
              <a:buNone/>
            </a:pPr>
            <a:r>
              <a:rPr lang="en-US" sz="1800" dirty="0"/>
              <a:t>2. Group E occupancies accessory to places of religious worship.</a:t>
            </a:r>
          </a:p>
          <a:p>
            <a:pPr marL="400050" lvl="1" indent="0">
              <a:buNone/>
            </a:pPr>
            <a:r>
              <a:rPr lang="en-US" sz="1800" dirty="0"/>
              <a:t>3. Buildings meeting the requirements for shelter design in ICC 500.</a:t>
            </a:r>
          </a:p>
          <a:p>
            <a:pPr marL="400050" lvl="1" indent="0">
              <a:buNone/>
            </a:pPr>
            <a:endParaRPr lang="en-US" sz="1800" dirty="0"/>
          </a:p>
          <a:p>
            <a:pPr marL="0" indent="0">
              <a:buNone/>
            </a:pPr>
            <a:r>
              <a:rPr lang="en-US" sz="1800" dirty="0"/>
              <a:t>2018 IBC has created a separate section for capacity.  </a:t>
            </a:r>
          </a:p>
          <a:p>
            <a:pPr marL="0" indent="0">
              <a:buNone/>
            </a:pPr>
            <a:r>
              <a:rPr lang="en-US" sz="1800" dirty="0"/>
              <a:t>2018 IEBC will require storm shelters in additions </a:t>
            </a:r>
            <a:r>
              <a:rPr lang="en-US" sz="1800"/>
              <a:t>to schools.</a:t>
            </a:r>
            <a:endParaRPr lang="en-US" sz="1800" dirty="0"/>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12</a:t>
            </a:fld>
            <a:endParaRPr lang="en-US" dirty="0"/>
          </a:p>
        </p:txBody>
      </p:sp>
      <p:sp>
        <p:nvSpPr>
          <p:cNvPr id="6" name="Content Placeholder 5"/>
          <p:cNvSpPr>
            <a:spLocks noGrp="1"/>
          </p:cNvSpPr>
          <p:nvPr>
            <p:ph sz="quarter" idx="12"/>
          </p:nvPr>
        </p:nvSpPr>
        <p:spPr/>
        <p:txBody>
          <a:bodyPr/>
          <a:lstStyle/>
          <a:p>
            <a:endParaRPr lang="en-US"/>
          </a:p>
        </p:txBody>
      </p:sp>
    </p:spTree>
    <p:extLst>
      <p:ext uri="{BB962C8B-B14F-4D97-AF65-F5344CB8AC3E}">
        <p14:creationId xmlns:p14="http://schemas.microsoft.com/office/powerpoint/2010/main" val="3179334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IBC </a:t>
            </a:r>
          </a:p>
        </p:txBody>
      </p:sp>
      <p:sp>
        <p:nvSpPr>
          <p:cNvPr id="3" name="Content Placeholder 2"/>
          <p:cNvSpPr>
            <a:spLocks noGrp="1"/>
          </p:cNvSpPr>
          <p:nvPr>
            <p:ph idx="1"/>
          </p:nvPr>
        </p:nvSpPr>
        <p:spPr>
          <a:xfrm>
            <a:off x="457200" y="1828800"/>
            <a:ext cx="8229600" cy="4297363"/>
          </a:xfrm>
        </p:spPr>
        <p:txBody>
          <a:bodyPr/>
          <a:lstStyle/>
          <a:p>
            <a:pPr marL="0" indent="0">
              <a:buNone/>
            </a:pPr>
            <a:r>
              <a:rPr lang="en-US" sz="1600" b="1" dirty="0">
                <a:solidFill>
                  <a:srgbClr val="FF0000"/>
                </a:solidFill>
              </a:rPr>
              <a:t>2018</a:t>
            </a:r>
            <a:r>
              <a:rPr lang="en-US" sz="1600" b="1" dirty="0"/>
              <a:t> 423.4.1 Required occupant capacity. </a:t>
            </a:r>
            <a:r>
              <a:rPr lang="en-US" sz="1600" dirty="0"/>
              <a:t>The required occupant capacity of the storm shelter shall include all of the buildings on the site and shall be the </a:t>
            </a:r>
            <a:r>
              <a:rPr lang="en-US" sz="1600" dirty="0">
                <a:solidFill>
                  <a:srgbClr val="FF0000"/>
                </a:solidFill>
              </a:rPr>
              <a:t>greater</a:t>
            </a:r>
            <a:r>
              <a:rPr lang="en-US" sz="1600" dirty="0"/>
              <a:t> of the following:</a:t>
            </a:r>
          </a:p>
          <a:p>
            <a:pPr marL="0" indent="0">
              <a:buNone/>
            </a:pPr>
            <a:r>
              <a:rPr lang="en-US" sz="1600" dirty="0"/>
              <a:t>1. The </a:t>
            </a:r>
            <a:r>
              <a:rPr lang="en-US" sz="1600" dirty="0">
                <a:solidFill>
                  <a:srgbClr val="FF0000"/>
                </a:solidFill>
              </a:rPr>
              <a:t>total occupant load of the classrooms, vocational rooms and offices </a:t>
            </a:r>
            <a:r>
              <a:rPr lang="en-US" sz="1600" dirty="0"/>
              <a:t>in the Group E occupancy.</a:t>
            </a:r>
          </a:p>
          <a:p>
            <a:pPr marL="0" indent="0">
              <a:buNone/>
            </a:pPr>
            <a:r>
              <a:rPr lang="en-US" sz="1600" dirty="0"/>
              <a:t>2. The occupant load of any </a:t>
            </a:r>
            <a:r>
              <a:rPr lang="en-US" sz="1600" dirty="0">
                <a:solidFill>
                  <a:srgbClr val="FF0000"/>
                </a:solidFill>
              </a:rPr>
              <a:t>indoor assembly space </a:t>
            </a:r>
            <a:r>
              <a:rPr lang="en-US" sz="1600" dirty="0"/>
              <a:t>that is associated with the Group E occupancy.</a:t>
            </a:r>
          </a:p>
          <a:p>
            <a:pPr marL="400050" lvl="1" indent="0">
              <a:buNone/>
            </a:pPr>
            <a:r>
              <a:rPr lang="en-US" sz="1600" b="1" dirty="0"/>
              <a:t>Exceptions:</a:t>
            </a:r>
          </a:p>
          <a:p>
            <a:pPr marL="400050" lvl="1" indent="0">
              <a:buNone/>
            </a:pPr>
            <a:r>
              <a:rPr lang="en-US" sz="1600" dirty="0"/>
              <a:t>1. Where a new building is being added on an existing Group E site, and where the new building is not of sufficient size to accommodate the required occupant capacity of the storm shelter for all of the buildings on the site, the storm shelter shall at a minimum accommodate the required occupant capacity for the new building.</a:t>
            </a:r>
          </a:p>
          <a:p>
            <a:pPr marL="400050" lvl="1" indent="0">
              <a:buNone/>
            </a:pPr>
            <a:r>
              <a:rPr lang="en-US" sz="1600" dirty="0"/>
              <a:t>2. Where approved by the code official, the required occupant capacity of the shelter shall be permitted to be reduced by the occupant capacity of any existing storm shelters on the site.</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13</a:t>
            </a:fld>
            <a:endParaRPr lang="en-US" dirty="0"/>
          </a:p>
        </p:txBody>
      </p:sp>
    </p:spTree>
    <p:extLst>
      <p:ext uri="{BB962C8B-B14F-4D97-AF65-F5344CB8AC3E}">
        <p14:creationId xmlns:p14="http://schemas.microsoft.com/office/powerpoint/2010/main" val="1448071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IBC</a:t>
            </a:r>
          </a:p>
        </p:txBody>
      </p:sp>
      <p:sp>
        <p:nvSpPr>
          <p:cNvPr id="3" name="Content Placeholder 2"/>
          <p:cNvSpPr>
            <a:spLocks noGrp="1"/>
          </p:cNvSpPr>
          <p:nvPr>
            <p:ph idx="1"/>
          </p:nvPr>
        </p:nvSpPr>
        <p:spPr/>
        <p:txBody>
          <a:bodyPr/>
          <a:lstStyle/>
          <a:p>
            <a:pPr marL="0" indent="0">
              <a:buNone/>
            </a:pPr>
            <a:r>
              <a:rPr lang="en-US" sz="1800" b="1" dirty="0"/>
              <a:t>2018 423.4.2 Location. </a:t>
            </a:r>
            <a:r>
              <a:rPr lang="en-US" sz="1800" dirty="0"/>
              <a:t>Storm shelters shall be located within the buildings they serve or shall be located where the maximum </a:t>
            </a:r>
            <a:r>
              <a:rPr lang="en-US" sz="1800" dirty="0">
                <a:solidFill>
                  <a:srgbClr val="FF0000"/>
                </a:solidFill>
              </a:rPr>
              <a:t>distance of travel </a:t>
            </a:r>
            <a:r>
              <a:rPr lang="en-US" sz="1800" dirty="0"/>
              <a:t>from not fewer than one exterior door of each building to a door of the shelter serving that building does not exceed 1,000 feet (305 m).</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14</a:t>
            </a:fld>
            <a:endParaRPr lang="en-US" dirty="0"/>
          </a:p>
        </p:txBody>
      </p:sp>
      <p:sp>
        <p:nvSpPr>
          <p:cNvPr id="6" name="Content Placeholder 5"/>
          <p:cNvSpPr>
            <a:spLocks noGrp="1"/>
          </p:cNvSpPr>
          <p:nvPr>
            <p:ph sz="quarter" idx="12"/>
          </p:nvPr>
        </p:nvSpPr>
        <p:spPr/>
        <p:txBody>
          <a:bodyPr/>
          <a:lstStyle/>
          <a:p>
            <a:endParaRPr lang="en-US"/>
          </a:p>
        </p:txBody>
      </p:sp>
    </p:spTree>
    <p:extLst>
      <p:ext uri="{BB962C8B-B14F-4D97-AF65-F5344CB8AC3E}">
        <p14:creationId xmlns:p14="http://schemas.microsoft.com/office/powerpoint/2010/main" val="658700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 IBC</a:t>
            </a:r>
          </a:p>
        </p:txBody>
      </p:sp>
      <p:sp>
        <p:nvSpPr>
          <p:cNvPr id="3" name="Content Placeholder 2"/>
          <p:cNvSpPr>
            <a:spLocks noGrp="1"/>
          </p:cNvSpPr>
          <p:nvPr>
            <p:ph idx="1"/>
          </p:nvPr>
        </p:nvSpPr>
        <p:spPr/>
        <p:txBody>
          <a:bodyPr/>
          <a:lstStyle/>
          <a:p>
            <a:pPr marL="0" indent="0">
              <a:buNone/>
            </a:pPr>
            <a:r>
              <a:rPr lang="en-US" sz="1800" b="1" dirty="0"/>
              <a:t>TABLE 1604.5</a:t>
            </a:r>
          </a:p>
          <a:p>
            <a:pPr marL="0" indent="0">
              <a:buNone/>
            </a:pPr>
            <a:r>
              <a:rPr lang="en-US" sz="1800" b="1" dirty="0"/>
              <a:t>RISK CATEGORY OF BUILDINGS AND OTHER STRUCTURES</a:t>
            </a:r>
          </a:p>
          <a:p>
            <a:pPr marL="0" indent="0">
              <a:buNone/>
            </a:pPr>
            <a:r>
              <a:rPr lang="en-US" sz="1800" b="1" dirty="0"/>
              <a:t>Risk Category IV - </a:t>
            </a:r>
            <a:r>
              <a:rPr lang="en-US" sz="1800" dirty="0"/>
              <a:t>Buildings and other structures designated as essential facilities, including but not limited to:</a:t>
            </a:r>
          </a:p>
          <a:p>
            <a:r>
              <a:rPr lang="en-US" sz="1800" dirty="0"/>
              <a:t>Designated earthquake, </a:t>
            </a:r>
            <a:r>
              <a:rPr lang="en-US" sz="1800" dirty="0">
                <a:solidFill>
                  <a:srgbClr val="FF0000"/>
                </a:solidFill>
              </a:rPr>
              <a:t>hurricane or other emergency shelters</a:t>
            </a:r>
            <a:r>
              <a:rPr lang="en-US" sz="1800" dirty="0"/>
              <a:t>.</a:t>
            </a:r>
            <a:endParaRPr lang="en-US" sz="1800" b="1" dirty="0"/>
          </a:p>
          <a:p>
            <a:pPr marL="0" indent="0">
              <a:buNone/>
            </a:pPr>
            <a:endParaRPr lang="en-US" sz="1800" b="1" dirty="0"/>
          </a:p>
          <a:p>
            <a:pPr marL="0" indent="0">
              <a:buNone/>
            </a:pPr>
            <a:r>
              <a:rPr lang="en-US" sz="1800" b="1" dirty="0"/>
              <a:t>1604.10 Loads on storm shelters. </a:t>
            </a:r>
            <a:r>
              <a:rPr lang="en-US" sz="1800" dirty="0"/>
              <a:t>Loads and load combinations on storm shelters shall be determined in accordance with ICC 500.</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15</a:t>
            </a:fld>
            <a:endParaRPr lang="en-US" dirty="0"/>
          </a:p>
        </p:txBody>
      </p:sp>
      <p:sp>
        <p:nvSpPr>
          <p:cNvPr id="6" name="Content Placeholder 5"/>
          <p:cNvSpPr>
            <a:spLocks noGrp="1"/>
          </p:cNvSpPr>
          <p:nvPr>
            <p:ph sz="quarter" idx="12"/>
          </p:nvPr>
        </p:nvSpPr>
        <p:spPr/>
        <p:txBody>
          <a:bodyPr/>
          <a:lstStyle/>
          <a:p>
            <a:endParaRPr lang="en-US"/>
          </a:p>
        </p:txBody>
      </p:sp>
    </p:spTree>
    <p:extLst>
      <p:ext uri="{BB962C8B-B14F-4D97-AF65-F5344CB8AC3E}">
        <p14:creationId xmlns:p14="http://schemas.microsoft.com/office/powerpoint/2010/main" val="3973911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 IBC</a:t>
            </a:r>
          </a:p>
        </p:txBody>
      </p:sp>
      <p:sp>
        <p:nvSpPr>
          <p:cNvPr id="3" name="Content Placeholder 2"/>
          <p:cNvSpPr>
            <a:spLocks noGrp="1"/>
          </p:cNvSpPr>
          <p:nvPr>
            <p:ph idx="1"/>
          </p:nvPr>
        </p:nvSpPr>
        <p:spPr/>
        <p:txBody>
          <a:bodyPr/>
          <a:lstStyle/>
          <a:p>
            <a:pPr marL="0" indent="0">
              <a:buNone/>
            </a:pPr>
            <a:r>
              <a:rPr lang="en-US" sz="1600" b="1" dirty="0"/>
              <a:t>1604.5.1 Multiple occupancies. </a:t>
            </a:r>
            <a:r>
              <a:rPr lang="en-US" sz="1600" dirty="0"/>
              <a:t>Where a building or structure is occupied by two or more occupancies not included in the same </a:t>
            </a:r>
            <a:r>
              <a:rPr lang="en-US" sz="1600" i="1" dirty="0"/>
              <a:t>risk category</a:t>
            </a:r>
            <a:r>
              <a:rPr lang="en-US" sz="1600" dirty="0"/>
              <a:t>, it shall be assigned the  classification of the highest </a:t>
            </a:r>
            <a:r>
              <a:rPr lang="en-US" sz="1600" i="1" dirty="0"/>
              <a:t>risk category </a:t>
            </a:r>
            <a:r>
              <a:rPr lang="en-US" sz="1600" dirty="0"/>
              <a:t>corresponding to the various occupancies. Where buildings or structures have two or more portions that are structurally separated, each portion shall be separately classified. Where a separated portion of a building or structure provides required access to, required egress from or shares life safety components with another portion having a higher </a:t>
            </a:r>
            <a:r>
              <a:rPr lang="en-US" sz="1600" i="1" dirty="0"/>
              <a:t>risk category</a:t>
            </a:r>
            <a:r>
              <a:rPr lang="en-US" sz="1600" dirty="0"/>
              <a:t>, both portions shall be assigned to the higher </a:t>
            </a:r>
            <a:r>
              <a:rPr lang="en-US" sz="1600" i="1" dirty="0"/>
              <a:t>risk category</a:t>
            </a:r>
            <a:r>
              <a:rPr lang="en-US" sz="1600" dirty="0"/>
              <a:t>.</a:t>
            </a:r>
          </a:p>
          <a:p>
            <a:pPr marL="400050" lvl="1" indent="0">
              <a:buNone/>
            </a:pPr>
            <a:r>
              <a:rPr lang="en-US" sz="1600" b="1" dirty="0"/>
              <a:t>Exception: </a:t>
            </a:r>
            <a:r>
              <a:rPr lang="en-US" sz="1600" dirty="0"/>
              <a:t>Where a </a:t>
            </a:r>
            <a:r>
              <a:rPr lang="en-US" sz="1600" i="1" dirty="0"/>
              <a:t>storm shelter </a:t>
            </a:r>
            <a:r>
              <a:rPr lang="en-US" sz="1600" dirty="0"/>
              <a:t>designed and constructed in accordance with </a:t>
            </a:r>
            <a:r>
              <a:rPr lang="en-US" sz="1600" dirty="0">
                <a:solidFill>
                  <a:srgbClr val="FF0000"/>
                </a:solidFill>
              </a:rPr>
              <a:t>ICC 500 </a:t>
            </a:r>
            <a:r>
              <a:rPr lang="en-US" sz="1600" dirty="0"/>
              <a:t>is provided in a building, structure or portion thereof normally occupied for other purposes, the </a:t>
            </a:r>
            <a:r>
              <a:rPr lang="en-US" sz="1600" i="1" dirty="0">
                <a:solidFill>
                  <a:srgbClr val="FF0000"/>
                </a:solidFill>
              </a:rPr>
              <a:t>risk category </a:t>
            </a:r>
            <a:r>
              <a:rPr lang="en-US" sz="1600" dirty="0">
                <a:solidFill>
                  <a:srgbClr val="FF0000"/>
                </a:solidFill>
              </a:rPr>
              <a:t>for the normal occupancy </a:t>
            </a:r>
            <a:r>
              <a:rPr lang="en-US" sz="1600" dirty="0"/>
              <a:t>of the building shall apply unless the </a:t>
            </a:r>
            <a:r>
              <a:rPr lang="en-US" sz="1600" i="1" dirty="0"/>
              <a:t>storm shelter </a:t>
            </a:r>
            <a:r>
              <a:rPr lang="en-US" sz="1600" dirty="0"/>
              <a:t>is a designated emergency shelter in accordance with Table 1604.5</a:t>
            </a:r>
            <a:r>
              <a:rPr lang="en-US" sz="1000" dirty="0"/>
              <a:t>.</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16</a:t>
            </a:fld>
            <a:endParaRPr lang="en-US" dirty="0"/>
          </a:p>
        </p:txBody>
      </p:sp>
      <p:sp>
        <p:nvSpPr>
          <p:cNvPr id="6" name="Content Placeholder 5"/>
          <p:cNvSpPr>
            <a:spLocks noGrp="1"/>
          </p:cNvSpPr>
          <p:nvPr>
            <p:ph sz="quarter" idx="12"/>
          </p:nvPr>
        </p:nvSpPr>
        <p:spPr/>
        <p:txBody>
          <a:bodyPr/>
          <a:lstStyle/>
          <a:p>
            <a:endParaRPr lang="en-US"/>
          </a:p>
        </p:txBody>
      </p:sp>
    </p:spTree>
    <p:extLst>
      <p:ext uri="{BB962C8B-B14F-4D97-AF65-F5344CB8AC3E}">
        <p14:creationId xmlns:p14="http://schemas.microsoft.com/office/powerpoint/2010/main" val="2387433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IRC</a:t>
            </a:r>
          </a:p>
        </p:txBody>
      </p:sp>
      <p:sp>
        <p:nvSpPr>
          <p:cNvPr id="3" name="Content Placeholder 2"/>
          <p:cNvSpPr>
            <a:spLocks noGrp="1"/>
          </p:cNvSpPr>
          <p:nvPr>
            <p:ph idx="1"/>
          </p:nvPr>
        </p:nvSpPr>
        <p:spPr/>
        <p:txBody>
          <a:bodyPr/>
          <a:lstStyle/>
          <a:p>
            <a:pPr marL="0" indent="0">
              <a:buNone/>
            </a:pPr>
            <a:r>
              <a:rPr lang="en-US" sz="1800" b="1" dirty="0"/>
              <a:t>SECTION R323</a:t>
            </a:r>
          </a:p>
          <a:p>
            <a:pPr marL="0" indent="0">
              <a:buNone/>
            </a:pPr>
            <a:r>
              <a:rPr lang="en-US" sz="1800" b="1" dirty="0"/>
              <a:t>STORM SHELTERS</a:t>
            </a:r>
          </a:p>
          <a:p>
            <a:pPr marL="0" indent="0">
              <a:buNone/>
            </a:pPr>
            <a:r>
              <a:rPr lang="en-US" sz="1800" b="1" dirty="0"/>
              <a:t>R323.1 General. </a:t>
            </a:r>
            <a:r>
              <a:rPr lang="en-US" sz="1800" dirty="0"/>
              <a:t>This section applies to storm shelters where constructed as separate detached buildings or where constructed as safe rooms within buildings for the purpose of providing refuge from storms that produce high winds, such as tornados and hurricanes. In addition to other applicable requirements in this code, storm shelters shall be constructed in accordance with ICC/NSSA-500.</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17</a:t>
            </a:fld>
            <a:endParaRPr lang="en-US" dirty="0"/>
          </a:p>
        </p:txBody>
      </p:sp>
      <p:sp>
        <p:nvSpPr>
          <p:cNvPr id="6" name="Content Placeholder 5"/>
          <p:cNvSpPr>
            <a:spLocks noGrp="1"/>
          </p:cNvSpPr>
          <p:nvPr>
            <p:ph sz="quarter" idx="12"/>
          </p:nvPr>
        </p:nvSpPr>
        <p:spPr/>
        <p:txBody>
          <a:bodyPr/>
          <a:lstStyle/>
          <a:p>
            <a:endParaRPr lang="en-US"/>
          </a:p>
        </p:txBody>
      </p:sp>
    </p:spTree>
    <p:extLst>
      <p:ext uri="{BB962C8B-B14F-4D97-AF65-F5344CB8AC3E}">
        <p14:creationId xmlns:p14="http://schemas.microsoft.com/office/powerpoint/2010/main" val="3207320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2014 ICC 500</a:t>
            </a:r>
          </a:p>
        </p:txBody>
      </p:sp>
      <p:sp>
        <p:nvSpPr>
          <p:cNvPr id="7" name="Subtitle 6"/>
          <p:cNvSpPr>
            <a:spLocks noGrp="1"/>
          </p:cNvSpPr>
          <p:nvPr>
            <p:ph type="subTitle" idx="1"/>
          </p:nvPr>
        </p:nvSpPr>
        <p:spPr/>
        <p:txBody>
          <a:bodyPr/>
          <a:lstStyle/>
          <a:p>
            <a:endParaRPr lang="en-US"/>
          </a:p>
        </p:txBody>
      </p:sp>
      <p:pic>
        <p:nvPicPr>
          <p:cNvPr id="3" name="Picture 2" descr="Cover of the ICC 500-2014 Storm Sheter Standa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762000"/>
            <a:ext cx="3535680" cy="4572000"/>
          </a:xfrm>
          <a:prstGeom prst="rect">
            <a:avLst/>
          </a:prstGeom>
        </p:spPr>
      </p:pic>
      <p:sp>
        <p:nvSpPr>
          <p:cNvPr id="4" name="Slide Number Placeholder 3"/>
          <p:cNvSpPr>
            <a:spLocks noGrp="1"/>
          </p:cNvSpPr>
          <p:nvPr>
            <p:ph type="sldNum" sz="quarter" idx="10"/>
          </p:nvPr>
        </p:nvSpPr>
        <p:spPr/>
        <p:txBody>
          <a:bodyPr/>
          <a:lstStyle/>
          <a:p>
            <a:pPr>
              <a:defRPr/>
            </a:pPr>
            <a:fld id="{F839E4B6-55D8-4BCE-ABA8-33FB3F24BC0F}" type="slidenum">
              <a:rPr lang="en-US" smtClean="0"/>
              <a:pPr>
                <a:defRPr/>
              </a:pPr>
              <a:t>18</a:t>
            </a:fld>
            <a:endParaRPr lang="en-US" dirty="0"/>
          </a:p>
        </p:txBody>
      </p:sp>
    </p:spTree>
    <p:extLst>
      <p:ext uri="{BB962C8B-B14F-4D97-AF65-F5344CB8AC3E}">
        <p14:creationId xmlns:p14="http://schemas.microsoft.com/office/powerpoint/2010/main" val="1376064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Application</a:t>
            </a:r>
          </a:p>
        </p:txBody>
      </p:sp>
      <p:sp>
        <p:nvSpPr>
          <p:cNvPr id="6" name="Content Placeholder 5"/>
          <p:cNvSpPr>
            <a:spLocks noGrp="1"/>
          </p:cNvSpPr>
          <p:nvPr>
            <p:ph idx="1"/>
          </p:nvPr>
        </p:nvSpPr>
        <p:spPr/>
        <p:txBody>
          <a:bodyPr/>
          <a:lstStyle/>
          <a:p>
            <a:r>
              <a:rPr lang="en-US" dirty="0"/>
              <a:t>The purpose of the Storm Shelter standard is to provide design and construction requirements for ‘safe rooms’ that provide refuge from hurricanes and tornadoes. </a:t>
            </a:r>
          </a:p>
          <a:p>
            <a:endParaRPr lang="en-US" dirty="0"/>
          </a:p>
        </p:txBody>
      </p:sp>
      <p:sp>
        <p:nvSpPr>
          <p:cNvPr id="4" name="Slide Number Placeholder 3"/>
          <p:cNvSpPr>
            <a:spLocks noGrp="1"/>
          </p:cNvSpPr>
          <p:nvPr>
            <p:ph type="sldNum" sz="quarter" idx="11"/>
          </p:nvPr>
        </p:nvSpPr>
        <p:spPr/>
        <p:txBody>
          <a:bodyPr/>
          <a:lstStyle/>
          <a:p>
            <a:pPr>
              <a:defRPr/>
            </a:pPr>
            <a:fld id="{F839E4B6-55D8-4BCE-ABA8-33FB3F24BC0F}" type="slidenum">
              <a:rPr lang="en-US" smtClean="0"/>
              <a:pPr>
                <a:defRPr/>
              </a:pPr>
              <a:t>19</a:t>
            </a:fld>
            <a:endParaRPr lang="en-US" dirty="0"/>
          </a:p>
        </p:txBody>
      </p:sp>
      <p:sp>
        <p:nvSpPr>
          <p:cNvPr id="2" name="Footer Placeholder 1"/>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Tree>
    <p:extLst>
      <p:ext uri="{BB962C8B-B14F-4D97-AF65-F5344CB8AC3E}">
        <p14:creationId xmlns:p14="http://schemas.microsoft.com/office/powerpoint/2010/main" val="2061837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405" name="Title 59404"/>
          <p:cNvSpPr>
            <a:spLocks noGrp="1"/>
          </p:cNvSpPr>
          <p:nvPr>
            <p:ph type="title"/>
          </p:nvPr>
        </p:nvSpPr>
        <p:spPr/>
        <p:txBody>
          <a:bodyPr/>
          <a:lstStyle/>
          <a:p>
            <a:r>
              <a:rPr lang="en-US" dirty="0"/>
              <a:t>Course description</a:t>
            </a:r>
          </a:p>
        </p:txBody>
      </p:sp>
      <p:sp>
        <p:nvSpPr>
          <p:cNvPr id="59397" name="Rectangle 5"/>
          <p:cNvSpPr>
            <a:spLocks noGrp="1" noChangeArrowheads="1"/>
          </p:cNvSpPr>
          <p:nvPr>
            <p:ph sz="half" idx="1"/>
          </p:nvPr>
        </p:nvSpPr>
        <p:spPr/>
        <p:txBody>
          <a:bodyPr/>
          <a:lstStyle/>
          <a:p>
            <a:r>
              <a:rPr lang="en-US" sz="2000" dirty="0"/>
              <a:t>The ICC 500 is a standard for the design and construction of storm shelters for protection from tornados and hurricanes.  This course will review where storm shelters are required by the International building codes.  There will also be an overview of the technical requirements, or the how to, requirements in the ICC 500. </a:t>
            </a:r>
          </a:p>
          <a:p>
            <a:pPr marL="0" indent="0">
              <a:buNone/>
            </a:pPr>
            <a:r>
              <a:rPr lang="en-US" sz="2000" dirty="0"/>
              <a:t> </a:t>
            </a:r>
          </a:p>
          <a:p>
            <a:r>
              <a:rPr lang="en-US" sz="2000" dirty="0"/>
              <a:t>The needs of the type of shelter differ because of the differences between tornadoes and hurricanes.  Some of the biggest differences is the amount of warning time to get to a shelter, the time the occupants will stay in the shelter and the differences in the forces from the wind and debris on the shelter.  This class will explain those differences and the why behind the requirements.</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3" name="Slide Number Placeholder 2"/>
          <p:cNvSpPr>
            <a:spLocks noGrp="1"/>
          </p:cNvSpPr>
          <p:nvPr>
            <p:ph type="sldNum" sz="quarter" idx="11"/>
          </p:nvPr>
        </p:nvSpPr>
        <p:spPr/>
        <p:txBody>
          <a:bodyPr/>
          <a:lstStyle/>
          <a:p>
            <a:pPr>
              <a:defRPr/>
            </a:pPr>
            <a:fld id="{F8B5DA1B-6C24-4748-B347-265A9C40C776}" type="slidenum">
              <a:rPr lang="en-US" smtClean="0"/>
              <a:pPr>
                <a:defRPr/>
              </a:pPr>
              <a:t>2</a:t>
            </a:fld>
            <a:endParaRPr lang="en-US" dirty="0"/>
          </a:p>
        </p:txBody>
      </p:sp>
    </p:spTree>
    <p:custDataLst>
      <p:tags r:id="rId1"/>
    </p:custDataLst>
    <p:extLst>
      <p:ext uri="{BB962C8B-B14F-4D97-AF65-F5344CB8AC3E}">
        <p14:creationId xmlns:p14="http://schemas.microsoft.com/office/powerpoint/2010/main" val="419420865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History/Development</a:t>
            </a:r>
          </a:p>
        </p:txBody>
      </p:sp>
      <p:sp>
        <p:nvSpPr>
          <p:cNvPr id="10" name="Content Placeholder 9"/>
          <p:cNvSpPr>
            <a:spLocks noGrp="1"/>
          </p:cNvSpPr>
          <p:nvPr>
            <p:ph idx="1"/>
          </p:nvPr>
        </p:nvSpPr>
        <p:spPr>
          <a:xfrm>
            <a:off x="457200" y="1417637"/>
            <a:ext cx="6172200" cy="4525963"/>
          </a:xfrm>
        </p:spPr>
        <p:txBody>
          <a:bodyPr/>
          <a:lstStyle/>
          <a:p>
            <a:r>
              <a:rPr lang="en-US" dirty="0"/>
              <a:t>Started in 2002 as joint project for ICC and the National Storm Shelter Association (NSSA)</a:t>
            </a:r>
          </a:p>
          <a:p>
            <a:r>
              <a:rPr lang="en-US" dirty="0"/>
              <a:t>First edition in 2008</a:t>
            </a:r>
          </a:p>
          <a:p>
            <a:r>
              <a:rPr lang="en-US" dirty="0"/>
              <a:t>5 year cycle</a:t>
            </a:r>
          </a:p>
          <a:p>
            <a:r>
              <a:rPr lang="en-US" dirty="0"/>
              <a:t>Balances committee</a:t>
            </a:r>
          </a:p>
          <a:p>
            <a:r>
              <a:rPr lang="en-US" dirty="0"/>
              <a:t>Open consensus process</a:t>
            </a:r>
          </a:p>
          <a:p>
            <a:r>
              <a:rPr lang="en-US" dirty="0"/>
              <a:t>ICC has a commentary for this standard</a:t>
            </a:r>
          </a:p>
        </p:txBody>
      </p:sp>
      <p:sp>
        <p:nvSpPr>
          <p:cNvPr id="4" name="Slide Number Placeholder 3"/>
          <p:cNvSpPr>
            <a:spLocks noGrp="1"/>
          </p:cNvSpPr>
          <p:nvPr>
            <p:ph type="sldNum" sz="quarter" idx="11"/>
          </p:nvPr>
        </p:nvSpPr>
        <p:spPr/>
        <p:txBody>
          <a:bodyPr/>
          <a:lstStyle/>
          <a:p>
            <a:pPr>
              <a:defRPr/>
            </a:pPr>
            <a:fld id="{F839E4B6-55D8-4BCE-ABA8-33FB3F24BC0F}" type="slidenum">
              <a:rPr lang="en-US" smtClean="0"/>
              <a:pPr>
                <a:defRPr/>
              </a:pPr>
              <a:t>20</a:t>
            </a:fld>
            <a:endParaRPr lang="en-US" dirty="0"/>
          </a:p>
        </p:txBody>
      </p:sp>
      <p:pic>
        <p:nvPicPr>
          <p:cNvPr id="8" name="Picture 7" descr="Cover of the 2014 ICC 500 Storm Shelter Stand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3619500"/>
            <a:ext cx="1591056" cy="2057400"/>
          </a:xfrm>
          <a:prstGeom prst="rect">
            <a:avLst/>
          </a:prstGeom>
        </p:spPr>
      </p:pic>
      <p:pic>
        <p:nvPicPr>
          <p:cNvPr id="9" name="Picture 8" descr="Cover of the 2008 ICC 500 Storm Shelter Standar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8912" y="1143000"/>
            <a:ext cx="1594485" cy="2057400"/>
          </a:xfrm>
          <a:prstGeom prst="rect">
            <a:avLst/>
          </a:prstGeom>
        </p:spPr>
      </p:pic>
      <p:sp>
        <p:nvSpPr>
          <p:cNvPr id="2" name="Footer Placeholder 1"/>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Tree>
    <p:extLst>
      <p:ext uri="{BB962C8B-B14F-4D97-AF65-F5344CB8AC3E}">
        <p14:creationId xmlns:p14="http://schemas.microsoft.com/office/powerpoint/2010/main" val="401035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storms</a:t>
            </a:r>
          </a:p>
        </p:txBody>
      </p:sp>
      <p:sp>
        <p:nvSpPr>
          <p:cNvPr id="12" name="Text Placeholder 11"/>
          <p:cNvSpPr>
            <a:spLocks noGrp="1"/>
          </p:cNvSpPr>
          <p:nvPr>
            <p:ph type="body" sz="quarter" idx="3"/>
          </p:nvPr>
        </p:nvSpPr>
        <p:spPr/>
        <p:txBody>
          <a:bodyPr/>
          <a:lstStyle/>
          <a:p>
            <a:r>
              <a:rPr lang="en-US" dirty="0"/>
              <a:t>Hurricane</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21</a:t>
            </a:fld>
            <a:endParaRPr lang="en-US" dirty="0"/>
          </a:p>
        </p:txBody>
      </p:sp>
      <p:pic>
        <p:nvPicPr>
          <p:cNvPr id="14" name="Content Placeholder 13" descr="Coastal area that has been flooded by storm surge and has damage from high wind" title="Example of Hurricane damage"/>
          <p:cNvPicPr>
            <a:picLocks noGrp="1" noChangeAspect="1" noChangeArrowheads="1"/>
          </p:cNvPicPr>
          <p:nvPr>
            <p:ph sz="quarter" idx="4"/>
          </p:nvPr>
        </p:nvPicPr>
        <p:blipFill>
          <a:blip r:embed="rId3" cstate="print"/>
          <a:srcRect/>
          <a:stretch>
            <a:fillRect/>
          </a:stretch>
        </p:blipFill>
        <p:spPr bwMode="auto">
          <a:xfrm>
            <a:off x="4800600" y="2667000"/>
            <a:ext cx="4041775" cy="3029420"/>
          </a:xfrm>
          <a:prstGeom prst="rect">
            <a:avLst/>
          </a:prstGeom>
          <a:ln>
            <a:noFill/>
          </a:ln>
          <a:effectLst>
            <a:outerShdw blurRad="292100" dist="139700" dir="2700000" algn="tl" rotWithShape="0">
              <a:srgbClr val="333333">
                <a:alpha val="65000"/>
              </a:srgbClr>
            </a:outerShdw>
          </a:effectLst>
        </p:spPr>
      </p:pic>
      <p:pic>
        <p:nvPicPr>
          <p:cNvPr id="15" name="Content Placeholder 14" descr="Debris from buildings damaged by high wind from a tornado" title="Example of damage from a tornado"/>
          <p:cNvPicPr>
            <a:picLocks noGrp="1" noChangeAspect="1" noChangeArrowheads="1"/>
          </p:cNvPicPr>
          <p:nvPr>
            <p:ph sz="half" idx="2"/>
          </p:nvPr>
        </p:nvPicPr>
        <p:blipFill>
          <a:blip r:embed="rId4" cstate="print"/>
          <a:srcRect/>
          <a:stretch>
            <a:fillRect/>
          </a:stretch>
        </p:blipFill>
        <p:spPr bwMode="auto">
          <a:xfrm>
            <a:off x="457200" y="2634842"/>
            <a:ext cx="4040188" cy="3031353"/>
          </a:xfrm>
          <a:prstGeom prst="rect">
            <a:avLst/>
          </a:prstGeom>
          <a:ln>
            <a:noFill/>
          </a:ln>
          <a:effectLst>
            <a:outerShdw blurRad="292100" dist="139700" dir="2700000" algn="tl" rotWithShape="0">
              <a:srgbClr val="333333">
                <a:alpha val="65000"/>
              </a:srgbClr>
            </a:outerShdw>
          </a:effectLst>
        </p:spPr>
      </p:pic>
      <p:sp>
        <p:nvSpPr>
          <p:cNvPr id="16" name="Text Box 7"/>
          <p:cNvSpPr txBox="1">
            <a:spLocks noGrp="1" noChangeArrowheads="1"/>
          </p:cNvSpPr>
          <p:nvPr>
            <p:ph type="body" idx="1"/>
          </p:nvPr>
        </p:nvSpPr>
        <p:spPr bwMode="auto">
          <a:prstGeom prst="rect">
            <a:avLst/>
          </a:prstGeom>
          <a:noFill/>
          <a:ln w="9525" algn="ctr">
            <a:noFill/>
            <a:miter lim="800000"/>
            <a:headEnd/>
            <a:tailEnd/>
          </a:ln>
          <a:effectLst/>
        </p:spPr>
        <p:txBody>
          <a:bodyPr wrap="none">
            <a:spAutoFit/>
          </a:bodyPr>
          <a:lstStyle/>
          <a:p>
            <a:r>
              <a:rPr lang="en-US" sz="2400" dirty="0">
                <a:solidFill>
                  <a:srgbClr val="000000"/>
                </a:solidFill>
              </a:rPr>
              <a:t>Tornado</a:t>
            </a:r>
          </a:p>
        </p:txBody>
      </p:sp>
    </p:spTree>
    <p:extLst>
      <p:ext uri="{BB962C8B-B14F-4D97-AF65-F5344CB8AC3E}">
        <p14:creationId xmlns:p14="http://schemas.microsoft.com/office/powerpoint/2010/main" val="679806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Hurricanes</a:t>
            </a:r>
          </a:p>
        </p:txBody>
      </p:sp>
      <p:sp>
        <p:nvSpPr>
          <p:cNvPr id="3" name="Content Placeholder 2"/>
          <p:cNvSpPr>
            <a:spLocks noGrp="1"/>
          </p:cNvSpPr>
          <p:nvPr>
            <p:ph idx="1"/>
          </p:nvPr>
        </p:nvSpPr>
        <p:spPr/>
        <p:txBody>
          <a:bodyPr/>
          <a:lstStyle/>
          <a:p>
            <a:r>
              <a:rPr lang="en-US" sz="2800" dirty="0"/>
              <a:t>A cyclonic wind circulation of the atmosphere around a low pressure center surrounded by strong winds and thunderstorms. </a:t>
            </a:r>
          </a:p>
          <a:p>
            <a:r>
              <a:rPr lang="en-US" sz="2800" dirty="0"/>
              <a:t>Form over warm water near the equator.</a:t>
            </a:r>
          </a:p>
          <a:p>
            <a:r>
              <a:rPr lang="en-US" sz="2800" dirty="0"/>
              <a:t>Regionally know as hurricanes, typhoon or tropical cyclone</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22</a:t>
            </a:fld>
            <a:endParaRPr lang="en-US" dirty="0"/>
          </a:p>
        </p:txBody>
      </p:sp>
      <p:pic>
        <p:nvPicPr>
          <p:cNvPr id="6146" name="Picture 2" descr="Hurricane clouds from spac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a:stretch/>
        </p:blipFill>
        <p:spPr bwMode="auto">
          <a:xfrm>
            <a:off x="3581400" y="4495800"/>
            <a:ext cx="4572000" cy="1491996"/>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941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The Saffir-Simpson Hurricane Wind Scale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4967696"/>
              </p:ext>
            </p:extLst>
          </p:nvPr>
        </p:nvGraphicFramePr>
        <p:xfrm>
          <a:off x="457200" y="1600200"/>
          <a:ext cx="8229600" cy="2593340"/>
        </p:xfrm>
        <a:graphic>
          <a:graphicData uri="http://schemas.openxmlformats.org/drawingml/2006/table">
            <a:tbl>
              <a:tblPr firstRow="1" firstCol="1" bandRow="1">
                <a:effectLst>
                  <a:reflection blurRad="6350" stA="52000" endA="300" endPos="35000" dir="5400000" sy="-100000" algn="bl" rotWithShape="0"/>
                </a:effectLst>
                <a:tableStyleId>{5C22544A-7EE6-4342-B048-85BDC9FD1C3A}</a:tableStyleId>
              </a:tblPr>
              <a:tblGrid>
                <a:gridCol w="1283516">
                  <a:extLst>
                    <a:ext uri="{9D8B030D-6E8A-4147-A177-3AD203B41FA5}">
                      <a16:colId xmlns:a16="http://schemas.microsoft.com/office/drawing/2014/main" val="20000"/>
                    </a:ext>
                  </a:extLst>
                </a:gridCol>
                <a:gridCol w="2416029">
                  <a:extLst>
                    <a:ext uri="{9D8B030D-6E8A-4147-A177-3AD203B41FA5}">
                      <a16:colId xmlns:a16="http://schemas.microsoft.com/office/drawing/2014/main" val="20001"/>
                    </a:ext>
                  </a:extLst>
                </a:gridCol>
                <a:gridCol w="4530055">
                  <a:extLst>
                    <a:ext uri="{9D8B030D-6E8A-4147-A177-3AD203B41FA5}">
                      <a16:colId xmlns:a16="http://schemas.microsoft.com/office/drawing/2014/main" val="20002"/>
                    </a:ext>
                  </a:extLst>
                </a:gridCol>
              </a:tblGrid>
              <a:tr h="0">
                <a:tc>
                  <a:txBody>
                    <a:bodyPr/>
                    <a:lstStyle/>
                    <a:p>
                      <a:pPr marL="0" marR="0">
                        <a:spcBef>
                          <a:spcPts val="0"/>
                        </a:spcBef>
                        <a:spcAft>
                          <a:spcPts val="0"/>
                        </a:spcAft>
                      </a:pPr>
                      <a:r>
                        <a:rPr lang="en-US" sz="1800" dirty="0">
                          <a:effectLst/>
                        </a:rPr>
                        <a:t>Category</a:t>
                      </a:r>
                      <a:endParaRPr lang="en-US" sz="1800" dirty="0">
                        <a:effectLst/>
                        <a:latin typeface="Times New Roman"/>
                        <a:ea typeface="Times New Roman"/>
                        <a:cs typeface="Times New Roman"/>
                      </a:endParaRPr>
                    </a:p>
                  </a:txBody>
                  <a:tcPr marL="67951" marR="67951" marT="0" marB="0">
                    <a:cell3D prstMaterial="dkEdge">
                      <a:bevel h="50800" prst="divot"/>
                      <a:lightRig rig="flood" dir="t"/>
                    </a:cell3D>
                    <a:solidFill>
                      <a:schemeClr val="accent6">
                        <a:lumMod val="75000"/>
                      </a:schemeClr>
                    </a:solidFill>
                  </a:tcPr>
                </a:tc>
                <a:tc>
                  <a:txBody>
                    <a:bodyPr/>
                    <a:lstStyle/>
                    <a:p>
                      <a:pPr marL="0" marR="0">
                        <a:spcBef>
                          <a:spcPts val="0"/>
                        </a:spcBef>
                        <a:spcAft>
                          <a:spcPts val="0"/>
                        </a:spcAft>
                      </a:pPr>
                      <a:r>
                        <a:rPr lang="en-US" sz="1800" dirty="0">
                          <a:effectLst/>
                        </a:rPr>
                        <a:t>Sustained winds (mph)</a:t>
                      </a:r>
                      <a:endParaRPr lang="en-US" sz="1800" dirty="0">
                        <a:effectLst/>
                        <a:latin typeface="Times New Roman"/>
                        <a:ea typeface="Times New Roman"/>
                        <a:cs typeface="Times New Roman"/>
                      </a:endParaRPr>
                    </a:p>
                  </a:txBody>
                  <a:tcPr marL="67951" marR="67951" marT="0" marB="0">
                    <a:cell3D prstMaterial="dkEdge">
                      <a:bevel h="50800" prst="divot"/>
                      <a:lightRig rig="flood" dir="t"/>
                    </a:cell3D>
                    <a:solidFill>
                      <a:schemeClr val="accent6">
                        <a:lumMod val="75000"/>
                      </a:schemeClr>
                    </a:solidFill>
                  </a:tcPr>
                </a:tc>
                <a:tc>
                  <a:txBody>
                    <a:bodyPr/>
                    <a:lstStyle/>
                    <a:p>
                      <a:pPr marL="0" marR="0">
                        <a:spcBef>
                          <a:spcPts val="0"/>
                        </a:spcBef>
                        <a:spcAft>
                          <a:spcPts val="0"/>
                        </a:spcAft>
                      </a:pPr>
                      <a:r>
                        <a:rPr lang="en-US" sz="1800" dirty="0">
                          <a:effectLst/>
                        </a:rPr>
                        <a:t>Damage</a:t>
                      </a:r>
                      <a:endParaRPr lang="en-US" sz="1800" dirty="0">
                        <a:effectLst/>
                        <a:latin typeface="Times New Roman"/>
                        <a:ea typeface="Times New Roman"/>
                        <a:cs typeface="Times New Roman"/>
                      </a:endParaRPr>
                    </a:p>
                  </a:txBody>
                  <a:tcPr marL="67951" marR="67951" marT="0" marB="0">
                    <a:cell3D prstMaterial="dkEdge">
                      <a:bevel h="50800" prst="divot"/>
                      <a:lightRig rig="flood" dir="t"/>
                    </a:cell3D>
                    <a:solidFill>
                      <a:schemeClr val="accent6">
                        <a:lumMod val="75000"/>
                      </a:schemeClr>
                    </a:solidFill>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1800" dirty="0">
                          <a:effectLst/>
                        </a:rPr>
                        <a:t>One </a:t>
                      </a:r>
                      <a:endParaRPr lang="en-US" sz="1800" dirty="0">
                        <a:effectLst/>
                        <a:latin typeface="Times New Roman"/>
                        <a:ea typeface="Times New Roman"/>
                        <a:cs typeface="Times New Roman"/>
                      </a:endParaRPr>
                    </a:p>
                  </a:txBody>
                  <a:tcPr marL="67951" marR="67951" marT="0" marB="0">
                    <a:cell3D prstMaterial="dkEdge">
                      <a:bevel h="50800" prst="divot"/>
                      <a:lightRig rig="flood" dir="t"/>
                    </a:cell3D>
                    <a:solidFill>
                      <a:schemeClr val="accent6">
                        <a:lumMod val="75000"/>
                      </a:schemeClr>
                    </a:solidFill>
                  </a:tcPr>
                </a:tc>
                <a:tc>
                  <a:txBody>
                    <a:bodyPr/>
                    <a:lstStyle/>
                    <a:p>
                      <a:pPr marL="0" marR="0">
                        <a:spcBef>
                          <a:spcPts val="0"/>
                        </a:spcBef>
                        <a:spcAft>
                          <a:spcPts val="0"/>
                        </a:spcAft>
                      </a:pPr>
                      <a:r>
                        <a:rPr lang="en-US" sz="1800" dirty="0">
                          <a:effectLst/>
                        </a:rPr>
                        <a:t>74-95 mph</a:t>
                      </a:r>
                      <a:endParaRPr lang="en-US" sz="1800" dirty="0">
                        <a:effectLst/>
                        <a:latin typeface="Times New Roman"/>
                        <a:ea typeface="Times New Roman"/>
                        <a:cs typeface="Times New Roman"/>
                      </a:endParaRPr>
                    </a:p>
                  </a:txBody>
                  <a:tcPr marL="67951" marR="67951" marT="0" marB="0">
                    <a:cell3D prstMaterial="dkEdge">
                      <a:bevel h="50800" prst="divot"/>
                      <a:lightRig rig="flood" dir="t"/>
                    </a:cell3D>
                  </a:tcPr>
                </a:tc>
                <a:tc>
                  <a:txBody>
                    <a:bodyPr/>
                    <a:lstStyle/>
                    <a:p>
                      <a:pPr marL="0" marR="0">
                        <a:spcBef>
                          <a:spcPts val="0"/>
                        </a:spcBef>
                        <a:spcAft>
                          <a:spcPts val="0"/>
                        </a:spcAft>
                      </a:pPr>
                      <a:r>
                        <a:rPr lang="en-US" sz="1800" dirty="0">
                          <a:effectLst/>
                        </a:rPr>
                        <a:t>Very dangerous winds will produce some damage</a:t>
                      </a:r>
                      <a:endParaRPr lang="en-US" sz="1800" dirty="0">
                        <a:effectLst/>
                        <a:latin typeface="Times New Roman"/>
                        <a:ea typeface="Times New Roman"/>
                        <a:cs typeface="Times New Roman"/>
                      </a:endParaRPr>
                    </a:p>
                  </a:txBody>
                  <a:tcPr marL="67951" marR="67951" marT="0" marB="0">
                    <a:cell3D prstMaterial="dkEdge">
                      <a:bevel h="50800" prst="divot"/>
                      <a:lightRig rig="flood" dir="t"/>
                    </a:cell3D>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1800">
                          <a:effectLst/>
                        </a:rPr>
                        <a:t>Two </a:t>
                      </a:r>
                      <a:endParaRPr lang="en-US" sz="1800">
                        <a:effectLst/>
                        <a:latin typeface="Times New Roman"/>
                        <a:ea typeface="Times New Roman"/>
                        <a:cs typeface="Times New Roman"/>
                      </a:endParaRPr>
                    </a:p>
                  </a:txBody>
                  <a:tcPr marL="67951" marR="67951" marT="0" marB="0">
                    <a:cell3D prstMaterial="dkEdge">
                      <a:bevel h="50800" prst="divot"/>
                      <a:lightRig rig="flood" dir="t"/>
                    </a:cell3D>
                    <a:solidFill>
                      <a:schemeClr val="accent6">
                        <a:lumMod val="75000"/>
                      </a:schemeClr>
                    </a:solidFill>
                  </a:tcPr>
                </a:tc>
                <a:tc>
                  <a:txBody>
                    <a:bodyPr/>
                    <a:lstStyle/>
                    <a:p>
                      <a:pPr marL="0" marR="0">
                        <a:spcBef>
                          <a:spcPts val="0"/>
                        </a:spcBef>
                        <a:spcAft>
                          <a:spcPts val="0"/>
                        </a:spcAft>
                      </a:pPr>
                      <a:r>
                        <a:rPr lang="en-US" sz="1800" dirty="0">
                          <a:effectLst/>
                        </a:rPr>
                        <a:t>96-110 mph</a:t>
                      </a:r>
                      <a:endParaRPr lang="en-US" sz="1800" dirty="0">
                        <a:effectLst/>
                        <a:latin typeface="Times New Roman"/>
                        <a:ea typeface="Times New Roman"/>
                        <a:cs typeface="Times New Roman"/>
                      </a:endParaRPr>
                    </a:p>
                  </a:txBody>
                  <a:tcPr marL="67951" marR="67951" marT="0" marB="0">
                    <a:cell3D prstMaterial="dkEdge">
                      <a:bevel h="50800" prst="divot"/>
                      <a:lightRig rig="flood" dir="t"/>
                    </a:cell3D>
                  </a:tcPr>
                </a:tc>
                <a:tc>
                  <a:txBody>
                    <a:bodyPr/>
                    <a:lstStyle/>
                    <a:p>
                      <a:pPr marL="0" marR="0">
                        <a:lnSpc>
                          <a:spcPct val="115000"/>
                        </a:lnSpc>
                        <a:spcBef>
                          <a:spcPts val="0"/>
                        </a:spcBef>
                        <a:spcAft>
                          <a:spcPts val="0"/>
                        </a:spcAft>
                      </a:pPr>
                      <a:r>
                        <a:rPr lang="en-US" sz="1800">
                          <a:effectLst/>
                        </a:rPr>
                        <a:t>Extremely dangerous winds will cause extensive damage</a:t>
                      </a:r>
                      <a:endParaRPr lang="en-US" sz="1600">
                        <a:effectLst/>
                        <a:latin typeface="Calibri"/>
                        <a:ea typeface="Times New Roman"/>
                        <a:cs typeface="Times New Roman"/>
                      </a:endParaRPr>
                    </a:p>
                  </a:txBody>
                  <a:tcPr marL="67951" marR="67951" marT="0" marB="0">
                    <a:cell3D prstMaterial="dkEdge">
                      <a:bevel h="50800" prst="divot"/>
                      <a:lightRig rig="flood" dir="t"/>
                    </a:cell3D>
                  </a:tcPr>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1800">
                          <a:effectLst/>
                        </a:rPr>
                        <a:t>Three </a:t>
                      </a:r>
                      <a:endParaRPr lang="en-US" sz="1600">
                        <a:effectLst/>
                        <a:latin typeface="Calibri"/>
                        <a:ea typeface="Times New Roman"/>
                        <a:cs typeface="Times New Roman"/>
                      </a:endParaRPr>
                    </a:p>
                  </a:txBody>
                  <a:tcPr marL="67951" marR="67951" marT="0" marB="0">
                    <a:cell3D prstMaterial="dkEdge">
                      <a:bevel h="50800" prst="divot"/>
                      <a:lightRig rig="flood" dir="t"/>
                    </a:cell3D>
                    <a:solidFill>
                      <a:schemeClr val="accent6">
                        <a:lumMod val="75000"/>
                      </a:schemeClr>
                    </a:solidFill>
                  </a:tcPr>
                </a:tc>
                <a:tc>
                  <a:txBody>
                    <a:bodyPr/>
                    <a:lstStyle/>
                    <a:p>
                      <a:pPr marL="0" marR="0">
                        <a:lnSpc>
                          <a:spcPct val="115000"/>
                        </a:lnSpc>
                        <a:spcBef>
                          <a:spcPts val="0"/>
                        </a:spcBef>
                        <a:spcAft>
                          <a:spcPts val="0"/>
                        </a:spcAft>
                      </a:pPr>
                      <a:r>
                        <a:rPr lang="en-US" sz="1800">
                          <a:effectLst/>
                        </a:rPr>
                        <a:t>111-130 mph</a:t>
                      </a:r>
                      <a:endParaRPr lang="en-US" sz="1600">
                        <a:effectLst/>
                        <a:latin typeface="Calibri"/>
                        <a:ea typeface="Times New Roman"/>
                        <a:cs typeface="Times New Roman"/>
                      </a:endParaRPr>
                    </a:p>
                  </a:txBody>
                  <a:tcPr marL="67951" marR="67951" marT="0" marB="0">
                    <a:cell3D prstMaterial="dkEdge">
                      <a:bevel h="50800" prst="divot"/>
                      <a:lightRig rig="flood" dir="t"/>
                    </a:cell3D>
                  </a:tcPr>
                </a:tc>
                <a:tc>
                  <a:txBody>
                    <a:bodyPr/>
                    <a:lstStyle/>
                    <a:p>
                      <a:pPr marL="0" marR="0">
                        <a:lnSpc>
                          <a:spcPct val="115000"/>
                        </a:lnSpc>
                        <a:spcBef>
                          <a:spcPts val="0"/>
                        </a:spcBef>
                        <a:spcAft>
                          <a:spcPts val="0"/>
                        </a:spcAft>
                      </a:pPr>
                      <a:r>
                        <a:rPr lang="en-US" sz="1800">
                          <a:effectLst/>
                        </a:rPr>
                        <a:t>Devastating damage will occur</a:t>
                      </a:r>
                      <a:endParaRPr lang="en-US" sz="1600">
                        <a:effectLst/>
                        <a:latin typeface="Calibri"/>
                        <a:ea typeface="Times New Roman"/>
                        <a:cs typeface="Times New Roman"/>
                      </a:endParaRPr>
                    </a:p>
                  </a:txBody>
                  <a:tcPr marL="67951" marR="67951" marT="0" marB="0">
                    <a:cell3D prstMaterial="dkEdge">
                      <a:bevel h="50800" prst="divot"/>
                      <a:lightRig rig="flood" dir="t"/>
                    </a:cell3D>
                  </a:tcPr>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1800">
                          <a:effectLst/>
                        </a:rPr>
                        <a:t>Four </a:t>
                      </a:r>
                      <a:endParaRPr lang="en-US" sz="1600">
                        <a:effectLst/>
                        <a:latin typeface="Calibri"/>
                        <a:ea typeface="Times New Roman"/>
                        <a:cs typeface="Times New Roman"/>
                      </a:endParaRPr>
                    </a:p>
                  </a:txBody>
                  <a:tcPr marL="67951" marR="67951" marT="0" marB="0">
                    <a:cell3D prstMaterial="dkEdge">
                      <a:bevel h="50800" prst="divot"/>
                      <a:lightRig rig="flood" dir="t"/>
                    </a:cell3D>
                    <a:solidFill>
                      <a:schemeClr val="accent6">
                        <a:lumMod val="75000"/>
                      </a:schemeClr>
                    </a:solidFill>
                  </a:tcPr>
                </a:tc>
                <a:tc>
                  <a:txBody>
                    <a:bodyPr/>
                    <a:lstStyle/>
                    <a:p>
                      <a:pPr marL="0" marR="0">
                        <a:lnSpc>
                          <a:spcPct val="115000"/>
                        </a:lnSpc>
                        <a:spcBef>
                          <a:spcPts val="0"/>
                        </a:spcBef>
                        <a:spcAft>
                          <a:spcPts val="0"/>
                        </a:spcAft>
                      </a:pPr>
                      <a:r>
                        <a:rPr lang="en-US" sz="1800">
                          <a:effectLst/>
                        </a:rPr>
                        <a:t>131-155 mph</a:t>
                      </a:r>
                      <a:endParaRPr lang="en-US" sz="1600">
                        <a:effectLst/>
                        <a:latin typeface="Calibri"/>
                        <a:ea typeface="Times New Roman"/>
                        <a:cs typeface="Times New Roman"/>
                      </a:endParaRPr>
                    </a:p>
                  </a:txBody>
                  <a:tcPr marL="67951" marR="67951" marT="0" marB="0">
                    <a:cell3D prstMaterial="dkEdge">
                      <a:bevel h="50800" prst="divot"/>
                      <a:lightRig rig="flood" dir="t"/>
                    </a:cell3D>
                  </a:tcPr>
                </a:tc>
                <a:tc>
                  <a:txBody>
                    <a:bodyPr/>
                    <a:lstStyle/>
                    <a:p>
                      <a:pPr marL="0" marR="0">
                        <a:lnSpc>
                          <a:spcPct val="115000"/>
                        </a:lnSpc>
                        <a:spcBef>
                          <a:spcPts val="0"/>
                        </a:spcBef>
                        <a:spcAft>
                          <a:spcPts val="0"/>
                        </a:spcAft>
                      </a:pPr>
                      <a:r>
                        <a:rPr lang="en-US" sz="1800">
                          <a:effectLst/>
                        </a:rPr>
                        <a:t>Catastrophic damage will occur</a:t>
                      </a:r>
                      <a:endParaRPr lang="en-US" sz="1600">
                        <a:effectLst/>
                        <a:latin typeface="Calibri"/>
                        <a:ea typeface="Times New Roman"/>
                        <a:cs typeface="Times New Roman"/>
                      </a:endParaRPr>
                    </a:p>
                  </a:txBody>
                  <a:tcPr marL="67951" marR="67951" marT="0" marB="0">
                    <a:cell3D prstMaterial="dkEdge">
                      <a:bevel h="50800" prst="divot"/>
                      <a:lightRig rig="flood" dir="t"/>
                    </a:cell3D>
                  </a:tcPr>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en-US" sz="1800" dirty="0">
                          <a:effectLst/>
                        </a:rPr>
                        <a:t>Five </a:t>
                      </a:r>
                      <a:endParaRPr lang="en-US" sz="1600" dirty="0">
                        <a:effectLst/>
                        <a:latin typeface="Calibri"/>
                        <a:ea typeface="Times New Roman"/>
                        <a:cs typeface="Times New Roman"/>
                      </a:endParaRPr>
                    </a:p>
                  </a:txBody>
                  <a:tcPr marL="67951" marR="67951" marT="0" marB="0">
                    <a:cell3D prstMaterial="dkEdge">
                      <a:bevel h="50800" prst="divot"/>
                      <a:lightRig rig="flood" dir="t"/>
                    </a:cell3D>
                    <a:solidFill>
                      <a:schemeClr val="accent6">
                        <a:lumMod val="75000"/>
                      </a:schemeClr>
                    </a:solidFill>
                  </a:tcPr>
                </a:tc>
                <a:tc>
                  <a:txBody>
                    <a:bodyPr/>
                    <a:lstStyle/>
                    <a:p>
                      <a:pPr marL="0" marR="0">
                        <a:lnSpc>
                          <a:spcPct val="115000"/>
                        </a:lnSpc>
                        <a:spcBef>
                          <a:spcPts val="0"/>
                        </a:spcBef>
                        <a:spcAft>
                          <a:spcPts val="0"/>
                        </a:spcAft>
                      </a:pPr>
                      <a:r>
                        <a:rPr lang="en-US" sz="1800">
                          <a:effectLst/>
                        </a:rPr>
                        <a:t>greater than 155 mph</a:t>
                      </a:r>
                      <a:endParaRPr lang="en-US" sz="1600">
                        <a:effectLst/>
                        <a:latin typeface="Calibri"/>
                        <a:ea typeface="Times New Roman"/>
                        <a:cs typeface="Times New Roman"/>
                      </a:endParaRPr>
                    </a:p>
                  </a:txBody>
                  <a:tcPr marL="67951" marR="67951" marT="0" marB="0">
                    <a:cell3D prstMaterial="dkEdge">
                      <a:bevel h="50800" prst="divot"/>
                      <a:lightRig rig="flood" dir="t"/>
                    </a:cell3D>
                  </a:tcPr>
                </a:tc>
                <a:tc>
                  <a:txBody>
                    <a:bodyPr/>
                    <a:lstStyle/>
                    <a:p>
                      <a:pPr marL="0" marR="0">
                        <a:lnSpc>
                          <a:spcPct val="115000"/>
                        </a:lnSpc>
                        <a:spcBef>
                          <a:spcPts val="0"/>
                        </a:spcBef>
                        <a:spcAft>
                          <a:spcPts val="0"/>
                        </a:spcAft>
                      </a:pPr>
                      <a:r>
                        <a:rPr lang="en-US" sz="1800" dirty="0">
                          <a:effectLst/>
                        </a:rPr>
                        <a:t>Catastrophic damage will occur</a:t>
                      </a:r>
                      <a:endParaRPr lang="en-US" sz="1600" dirty="0">
                        <a:effectLst/>
                        <a:latin typeface="Calibri"/>
                        <a:ea typeface="Times New Roman"/>
                        <a:cs typeface="Times New Roman"/>
                      </a:endParaRPr>
                    </a:p>
                  </a:txBody>
                  <a:tcPr marL="67951" marR="67951" marT="0" marB="0">
                    <a:cell3D prstMaterial="dkEdge">
                      <a:bevel h="50800" prst="divot"/>
                      <a:lightRig rig="flood" dir="t"/>
                    </a:cell3D>
                  </a:tcP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0"/>
          </p:nvPr>
        </p:nvSpPr>
        <p:spPr/>
        <p:txBody>
          <a:bodyPr/>
          <a:lstStyle/>
          <a:p>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fld id="{813A0A56-5F7C-4440-86FD-8D019F02D0C9}" type="slidenum">
              <a:rPr lang="en-US" smtClean="0"/>
              <a:pPr/>
              <a:t>23</a:t>
            </a:fld>
            <a:endParaRPr lang="en-US" dirty="0"/>
          </a:p>
        </p:txBody>
      </p:sp>
    </p:spTree>
    <p:extLst>
      <p:ext uri="{BB962C8B-B14F-4D97-AF65-F5344CB8AC3E}">
        <p14:creationId xmlns:p14="http://schemas.microsoft.com/office/powerpoint/2010/main" val="3431797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Hurricane facts</a:t>
            </a:r>
          </a:p>
        </p:txBody>
      </p:sp>
      <p:sp>
        <p:nvSpPr>
          <p:cNvPr id="3" name="Content Placeholder 2"/>
          <p:cNvSpPr>
            <a:spLocks noGrp="1"/>
          </p:cNvSpPr>
          <p:nvPr>
            <p:ph idx="1"/>
          </p:nvPr>
        </p:nvSpPr>
        <p:spPr/>
        <p:txBody>
          <a:bodyPr/>
          <a:lstStyle/>
          <a:p>
            <a:pPr marL="0" indent="0">
              <a:buNone/>
            </a:pPr>
            <a:r>
              <a:rPr lang="en-US" sz="2400" b="1" dirty="0"/>
              <a:t>Hurricanes:</a:t>
            </a:r>
            <a:endParaRPr lang="en-US" sz="2400" dirty="0"/>
          </a:p>
          <a:p>
            <a:pPr lvl="0"/>
            <a:r>
              <a:rPr lang="en-US" sz="2400" dirty="0"/>
              <a:t>Hundreds of miles wide.</a:t>
            </a:r>
          </a:p>
          <a:p>
            <a:pPr lvl="0"/>
            <a:r>
              <a:rPr lang="en-US" sz="2400" dirty="0"/>
              <a:t>Form only over warm ocean water.</a:t>
            </a:r>
          </a:p>
          <a:p>
            <a:pPr lvl="0"/>
            <a:r>
              <a:rPr lang="en-US" sz="2400" dirty="0"/>
              <a:t>Last for days and sometimes well over a week.</a:t>
            </a:r>
          </a:p>
          <a:p>
            <a:pPr lvl="0"/>
            <a:r>
              <a:rPr lang="en-US" sz="2400" dirty="0"/>
              <a:t>Produce rain and flooding in addition to powerful winds.</a:t>
            </a:r>
          </a:p>
          <a:p>
            <a:pPr lvl="0"/>
            <a:r>
              <a:rPr lang="en-US" sz="2400" dirty="0"/>
              <a:t>Independent, self sustaining storm systems. </a:t>
            </a:r>
          </a:p>
          <a:p>
            <a:pPr lvl="0"/>
            <a:r>
              <a:rPr lang="en-US" sz="2400" dirty="0"/>
              <a:t>Winds ranging from 74 to about 200 mph</a:t>
            </a:r>
          </a:p>
          <a:p>
            <a:pPr lvl="0"/>
            <a:r>
              <a:rPr lang="en-US" sz="2400" dirty="0"/>
              <a:t>The hurricane season for the North Atlantic is June 1 through November 30.</a:t>
            </a:r>
          </a:p>
          <a:p>
            <a:endParaRPr lang="en-US" sz="2400" dirty="0"/>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24</a:t>
            </a:fld>
            <a:endParaRPr lang="en-US" dirty="0"/>
          </a:p>
        </p:txBody>
      </p:sp>
    </p:spTree>
    <p:extLst>
      <p:ext uri="{BB962C8B-B14F-4D97-AF65-F5344CB8AC3E}">
        <p14:creationId xmlns:p14="http://schemas.microsoft.com/office/powerpoint/2010/main" val="1199471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Tornadoes</a:t>
            </a:r>
          </a:p>
        </p:txBody>
      </p:sp>
      <p:sp>
        <p:nvSpPr>
          <p:cNvPr id="3" name="Content Placeholder 2"/>
          <p:cNvSpPr>
            <a:spLocks noGrp="1"/>
          </p:cNvSpPr>
          <p:nvPr>
            <p:ph idx="1"/>
          </p:nvPr>
        </p:nvSpPr>
        <p:spPr>
          <a:xfrm>
            <a:off x="457200" y="1524001"/>
            <a:ext cx="8229600" cy="2819400"/>
          </a:xfrm>
        </p:spPr>
        <p:txBody>
          <a:bodyPr/>
          <a:lstStyle/>
          <a:p>
            <a:r>
              <a:rPr lang="en-US" sz="2600" dirty="0"/>
              <a:t>Storm systems that form on land due to pressure differences. </a:t>
            </a:r>
          </a:p>
          <a:p>
            <a:r>
              <a:rPr lang="en-US" sz="2600" dirty="0"/>
              <a:t>Characterized by large rotating air columns, commonly shaped like funnels.</a:t>
            </a:r>
          </a:p>
          <a:p>
            <a:r>
              <a:rPr lang="en-US" sz="2600" dirty="0"/>
              <a:t>Can reach speeds over 300 mph before dissipating. </a:t>
            </a:r>
          </a:p>
          <a:p>
            <a:r>
              <a:rPr lang="en-US" sz="2600" dirty="0"/>
              <a:t>Most tornado deaths are from flying debris. </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25</a:t>
            </a:fld>
            <a:endParaRPr lang="en-US" dirty="0"/>
          </a:p>
        </p:txBody>
      </p:sp>
      <p:pic>
        <p:nvPicPr>
          <p:cNvPr id="7170" name="Picture 2" descr="Tornad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2286000" y="4495800"/>
            <a:ext cx="4572000" cy="1491996"/>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517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The Fujita Scale</a:t>
            </a:r>
            <a:br>
              <a:rPr lang="en-US" dirty="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6799458"/>
              </p:ext>
            </p:extLst>
          </p:nvPr>
        </p:nvGraphicFramePr>
        <p:xfrm>
          <a:off x="457200" y="1905000"/>
          <a:ext cx="8229601" cy="2724916"/>
        </p:xfrm>
        <a:graphic>
          <a:graphicData uri="http://schemas.openxmlformats.org/drawingml/2006/table">
            <a:tbl>
              <a:tblPr firstRow="1" firstCol="1" bandRow="1">
                <a:effectLst>
                  <a:reflection blurRad="6350" stA="52000" endA="300" endPos="35000" dir="5400000" sy="-100000" algn="bl" rotWithShape="0"/>
                </a:effectLst>
                <a:tableStyleId>{5C22544A-7EE6-4342-B048-85BDC9FD1C3A}</a:tableStyleId>
              </a:tblPr>
              <a:tblGrid>
                <a:gridCol w="523825">
                  <a:extLst>
                    <a:ext uri="{9D8B030D-6E8A-4147-A177-3AD203B41FA5}">
                      <a16:colId xmlns:a16="http://schemas.microsoft.com/office/drawing/2014/main" val="20000"/>
                    </a:ext>
                  </a:extLst>
                </a:gridCol>
                <a:gridCol w="1513170">
                  <a:extLst>
                    <a:ext uri="{9D8B030D-6E8A-4147-A177-3AD203B41FA5}">
                      <a16:colId xmlns:a16="http://schemas.microsoft.com/office/drawing/2014/main" val="20001"/>
                    </a:ext>
                  </a:extLst>
                </a:gridCol>
                <a:gridCol w="1032400">
                  <a:extLst>
                    <a:ext uri="{9D8B030D-6E8A-4147-A177-3AD203B41FA5}">
                      <a16:colId xmlns:a16="http://schemas.microsoft.com/office/drawing/2014/main" val="20002"/>
                    </a:ext>
                  </a:extLst>
                </a:gridCol>
                <a:gridCol w="5160206">
                  <a:extLst>
                    <a:ext uri="{9D8B030D-6E8A-4147-A177-3AD203B41FA5}">
                      <a16:colId xmlns:a16="http://schemas.microsoft.com/office/drawing/2014/main" val="20003"/>
                    </a:ext>
                  </a:extLst>
                </a:gridCol>
              </a:tblGrid>
              <a:tr h="892175">
                <a:tc>
                  <a:txBody>
                    <a:bodyPr/>
                    <a:lstStyle/>
                    <a:p>
                      <a:pPr marL="0" marR="0" algn="ctr">
                        <a:lnSpc>
                          <a:spcPct val="115000"/>
                        </a:lnSpc>
                        <a:spcBef>
                          <a:spcPts val="0"/>
                        </a:spcBef>
                        <a:spcAft>
                          <a:spcPts val="0"/>
                        </a:spcAft>
                      </a:pPr>
                      <a:r>
                        <a:rPr lang="en-US" sz="1400" dirty="0">
                          <a:effectLst/>
                        </a:rPr>
                        <a:t>Scale</a:t>
                      </a:r>
                      <a:endParaRPr lang="en-US" sz="1200" dirty="0">
                        <a:effectLst/>
                        <a:latin typeface="Calibri"/>
                        <a:ea typeface="Times New Roman"/>
                        <a:cs typeface="Times New Roman"/>
                      </a:endParaRPr>
                    </a:p>
                  </a:txBody>
                  <a:tcPr marL="9525" marR="9525" marT="9525" marB="9525" anchor="ctr">
                    <a:cell3D prstMaterial="dkEdge">
                      <a:bevel h="50800" prst="divot"/>
                      <a:lightRig rig="flood" dir="t"/>
                    </a:cell3D>
                    <a:solidFill>
                      <a:schemeClr val="accent6">
                        <a:lumMod val="75000"/>
                      </a:schemeClr>
                    </a:solidFill>
                  </a:tcPr>
                </a:tc>
                <a:tc>
                  <a:txBody>
                    <a:bodyPr/>
                    <a:lstStyle/>
                    <a:p>
                      <a:pPr marL="0" marR="0" algn="ctr">
                        <a:lnSpc>
                          <a:spcPct val="115000"/>
                        </a:lnSpc>
                        <a:spcBef>
                          <a:spcPts val="0"/>
                        </a:spcBef>
                        <a:spcAft>
                          <a:spcPts val="0"/>
                        </a:spcAft>
                      </a:pPr>
                      <a:r>
                        <a:rPr lang="en-US" sz="1400" dirty="0">
                          <a:effectLst/>
                        </a:rPr>
                        <a:t>Estimated wind</a:t>
                      </a:r>
                      <a:endParaRPr lang="en-US" sz="1200" dirty="0">
                        <a:effectLst/>
                      </a:endParaRPr>
                    </a:p>
                    <a:p>
                      <a:pPr marL="0" marR="0" algn="ctr">
                        <a:lnSpc>
                          <a:spcPct val="115000"/>
                        </a:lnSpc>
                        <a:spcBef>
                          <a:spcPts val="0"/>
                        </a:spcBef>
                        <a:spcAft>
                          <a:spcPts val="0"/>
                        </a:spcAft>
                      </a:pPr>
                      <a:r>
                        <a:rPr lang="en-US" sz="1400" dirty="0">
                          <a:effectLst/>
                        </a:rPr>
                        <a:t>Speed (mph)</a:t>
                      </a:r>
                      <a:endParaRPr lang="en-US" sz="1200" dirty="0">
                        <a:effectLst/>
                        <a:latin typeface="Calibri"/>
                        <a:ea typeface="Times New Roman"/>
                        <a:cs typeface="Times New Roman"/>
                      </a:endParaRPr>
                    </a:p>
                  </a:txBody>
                  <a:tcPr marL="9525" marR="9525" marT="9525" marB="9525" anchor="ctr">
                    <a:cell3D prstMaterial="dkEdge">
                      <a:bevel h="50800" prst="divot"/>
                      <a:lightRig rig="flood" dir="t"/>
                    </a:cell3D>
                    <a:solidFill>
                      <a:schemeClr val="accent6">
                        <a:lumMod val="75000"/>
                      </a:schemeClr>
                    </a:solidFill>
                  </a:tcPr>
                </a:tc>
                <a:tc>
                  <a:txBody>
                    <a:bodyPr/>
                    <a:lstStyle/>
                    <a:p>
                      <a:pPr marL="0" marR="0" algn="ctr">
                        <a:lnSpc>
                          <a:spcPct val="115000"/>
                        </a:lnSpc>
                        <a:spcBef>
                          <a:spcPts val="0"/>
                        </a:spcBef>
                        <a:spcAft>
                          <a:spcPts val="0"/>
                        </a:spcAft>
                      </a:pPr>
                      <a:r>
                        <a:rPr lang="en-US" sz="1400">
                          <a:effectLst/>
                        </a:rPr>
                        <a:t>Average Damage Path Width (meters)</a:t>
                      </a:r>
                      <a:endParaRPr lang="en-US" sz="1200">
                        <a:effectLst/>
                        <a:latin typeface="Calibri"/>
                        <a:ea typeface="Times New Roman"/>
                        <a:cs typeface="Times New Roman"/>
                      </a:endParaRPr>
                    </a:p>
                  </a:txBody>
                  <a:tcPr marL="9525" marR="9525" marT="9525" marB="9525" anchor="ctr">
                    <a:cell3D prstMaterial="dkEdge">
                      <a:bevel h="50800" prst="divot"/>
                      <a:lightRig rig="flood" dir="t"/>
                    </a:cell3D>
                    <a:solidFill>
                      <a:schemeClr val="accent6">
                        <a:lumMod val="75000"/>
                      </a:schemeClr>
                    </a:solidFill>
                  </a:tcPr>
                </a:tc>
                <a:tc>
                  <a:txBody>
                    <a:bodyPr/>
                    <a:lstStyle/>
                    <a:p>
                      <a:pPr marL="0" marR="0" algn="ctr">
                        <a:lnSpc>
                          <a:spcPct val="115000"/>
                        </a:lnSpc>
                        <a:spcBef>
                          <a:spcPts val="0"/>
                        </a:spcBef>
                        <a:spcAft>
                          <a:spcPts val="0"/>
                        </a:spcAft>
                      </a:pPr>
                      <a:r>
                        <a:rPr lang="en-US" sz="1400" dirty="0">
                          <a:effectLst/>
                        </a:rPr>
                        <a:t>Potential damage</a:t>
                      </a:r>
                      <a:endParaRPr lang="en-US" sz="1200" dirty="0">
                        <a:effectLst/>
                        <a:latin typeface="Calibri"/>
                        <a:ea typeface="Times New Roman"/>
                        <a:cs typeface="Times New Roman"/>
                      </a:endParaRPr>
                    </a:p>
                  </a:txBody>
                  <a:tcPr marL="9525" marR="9525" marT="9525" marB="9525" anchor="ctr">
                    <a:cell3D prstMaterial="dkEdge">
                      <a:bevel h="50800" prst="divot"/>
                      <a:lightRig rig="flood" dir="t"/>
                    </a:cell3D>
                    <a:solidFill>
                      <a:schemeClr val="accent6">
                        <a:lumMod val="75000"/>
                      </a:schemeClr>
                    </a:solidFill>
                  </a:tcPr>
                </a:tc>
                <a:extLst>
                  <a:ext uri="{0D108BD9-81ED-4DB2-BD59-A6C34878D82A}">
                    <a16:rowId xmlns:a16="http://schemas.microsoft.com/office/drawing/2014/main" val="10000"/>
                  </a:ext>
                </a:extLst>
              </a:tr>
              <a:tr h="0">
                <a:tc>
                  <a:txBody>
                    <a:bodyPr/>
                    <a:lstStyle/>
                    <a:p>
                      <a:pPr marL="0" marR="0" algn="ctr">
                        <a:lnSpc>
                          <a:spcPct val="115000"/>
                        </a:lnSpc>
                        <a:spcBef>
                          <a:spcPts val="0"/>
                        </a:spcBef>
                        <a:spcAft>
                          <a:spcPts val="0"/>
                        </a:spcAft>
                      </a:pPr>
                      <a:r>
                        <a:rPr lang="en-US" sz="1400" dirty="0">
                          <a:effectLst/>
                        </a:rPr>
                        <a:t>F0 </a:t>
                      </a:r>
                      <a:endParaRPr lang="en-US" sz="1200" dirty="0">
                        <a:effectLst/>
                        <a:latin typeface="Calibri"/>
                        <a:ea typeface="Times New Roman"/>
                        <a:cs typeface="Times New Roman"/>
                      </a:endParaRPr>
                    </a:p>
                  </a:txBody>
                  <a:tcPr marL="9525" marR="9525" marT="9525" marB="9525" anchor="ctr">
                    <a:cell3D prstMaterial="dkEdge">
                      <a:bevel h="50800" prst="divot"/>
                      <a:lightRig rig="flood" dir="t"/>
                    </a:cell3D>
                    <a:solidFill>
                      <a:schemeClr val="accent6">
                        <a:lumMod val="75000"/>
                      </a:schemeClr>
                    </a:solidFill>
                  </a:tcPr>
                </a:tc>
                <a:tc>
                  <a:txBody>
                    <a:bodyPr/>
                    <a:lstStyle/>
                    <a:p>
                      <a:pPr marL="0" marR="0" algn="ctr">
                        <a:lnSpc>
                          <a:spcPct val="115000"/>
                        </a:lnSpc>
                        <a:spcBef>
                          <a:spcPts val="0"/>
                        </a:spcBef>
                        <a:spcAft>
                          <a:spcPts val="0"/>
                        </a:spcAft>
                      </a:pPr>
                      <a:r>
                        <a:rPr lang="en-US" sz="1400" dirty="0">
                          <a:effectLst/>
                        </a:rPr>
                        <a:t>40–72</a:t>
                      </a:r>
                      <a:endParaRPr lang="en-US" sz="1200" dirty="0">
                        <a:effectLst/>
                        <a:latin typeface="Calibri"/>
                        <a:ea typeface="Times New Roman"/>
                        <a:cs typeface="Times New Roman"/>
                      </a:endParaRPr>
                    </a:p>
                  </a:txBody>
                  <a:tcPr marL="9525" marR="9525" marT="9525" marB="9525" anchor="ctr">
                    <a:cell3D prstMaterial="dkEdge">
                      <a:bevel h="50800" prst="divot"/>
                      <a:lightRig rig="flood" dir="t"/>
                    </a:cell3D>
                  </a:tcPr>
                </a:tc>
                <a:tc>
                  <a:txBody>
                    <a:bodyPr/>
                    <a:lstStyle/>
                    <a:p>
                      <a:pPr marL="0" marR="0" algn="ctr">
                        <a:lnSpc>
                          <a:spcPct val="115000"/>
                        </a:lnSpc>
                        <a:spcBef>
                          <a:spcPts val="0"/>
                        </a:spcBef>
                        <a:spcAft>
                          <a:spcPts val="0"/>
                        </a:spcAft>
                      </a:pPr>
                      <a:r>
                        <a:rPr lang="en-US" sz="1400" dirty="0">
                          <a:effectLst/>
                        </a:rPr>
                        <a:t>10–50</a:t>
                      </a:r>
                      <a:endParaRPr lang="en-US" sz="1200" dirty="0">
                        <a:effectLst/>
                        <a:latin typeface="Calibri"/>
                        <a:ea typeface="Times New Roman"/>
                        <a:cs typeface="Times New Roman"/>
                      </a:endParaRPr>
                    </a:p>
                  </a:txBody>
                  <a:tcPr marL="9525" marR="9525" marT="9525" marB="9525" anchor="ctr">
                    <a:cell3D prstMaterial="dkEdge">
                      <a:bevel h="50800" prst="divot"/>
                      <a:lightRig rig="flood" dir="t"/>
                    </a:cell3D>
                  </a:tcPr>
                </a:tc>
                <a:tc>
                  <a:txBody>
                    <a:bodyPr/>
                    <a:lstStyle/>
                    <a:p>
                      <a:pPr marL="0" marR="0">
                        <a:lnSpc>
                          <a:spcPct val="115000"/>
                        </a:lnSpc>
                        <a:spcBef>
                          <a:spcPts val="0"/>
                        </a:spcBef>
                        <a:spcAft>
                          <a:spcPts val="0"/>
                        </a:spcAft>
                      </a:pPr>
                      <a:r>
                        <a:rPr lang="en-US" sz="1400">
                          <a:effectLst/>
                        </a:rPr>
                        <a:t>Minor damage. </a:t>
                      </a:r>
                      <a:endParaRPr lang="en-US" sz="1200">
                        <a:effectLst/>
                        <a:latin typeface="Calibri"/>
                        <a:ea typeface="Times New Roman"/>
                        <a:cs typeface="Times New Roman"/>
                      </a:endParaRPr>
                    </a:p>
                  </a:txBody>
                  <a:tcPr marL="9525" marR="9525" marT="9525" marB="9525" anchor="ctr">
                    <a:cell3D prstMaterial="dkEdge">
                      <a:bevel h="50800" prst="divot"/>
                      <a:lightRig rig="flood" dir="t"/>
                    </a:cell3D>
                  </a:tcPr>
                </a:tc>
                <a:extLst>
                  <a:ext uri="{0D108BD9-81ED-4DB2-BD59-A6C34878D82A}">
                    <a16:rowId xmlns:a16="http://schemas.microsoft.com/office/drawing/2014/main" val="10001"/>
                  </a:ext>
                </a:extLst>
              </a:tr>
              <a:tr h="0">
                <a:tc>
                  <a:txBody>
                    <a:bodyPr/>
                    <a:lstStyle/>
                    <a:p>
                      <a:pPr marL="0" marR="0" algn="ctr">
                        <a:lnSpc>
                          <a:spcPct val="115000"/>
                        </a:lnSpc>
                        <a:spcBef>
                          <a:spcPts val="0"/>
                        </a:spcBef>
                        <a:spcAft>
                          <a:spcPts val="0"/>
                        </a:spcAft>
                      </a:pPr>
                      <a:r>
                        <a:rPr lang="en-US" sz="1400" dirty="0">
                          <a:effectLst/>
                        </a:rPr>
                        <a:t>F1 </a:t>
                      </a:r>
                      <a:endParaRPr lang="en-US" sz="1200" dirty="0">
                        <a:effectLst/>
                        <a:latin typeface="Calibri"/>
                        <a:ea typeface="Times New Roman"/>
                        <a:cs typeface="Times New Roman"/>
                      </a:endParaRPr>
                    </a:p>
                  </a:txBody>
                  <a:tcPr marL="9525" marR="9525" marT="9525" marB="9525" anchor="ctr">
                    <a:cell3D prstMaterial="dkEdge">
                      <a:bevel h="50800" prst="divot"/>
                      <a:lightRig rig="flood" dir="t"/>
                    </a:cell3D>
                    <a:solidFill>
                      <a:schemeClr val="accent6">
                        <a:lumMod val="75000"/>
                      </a:schemeClr>
                    </a:solidFill>
                  </a:tcPr>
                </a:tc>
                <a:tc>
                  <a:txBody>
                    <a:bodyPr/>
                    <a:lstStyle/>
                    <a:p>
                      <a:pPr marL="0" marR="0" algn="ctr">
                        <a:lnSpc>
                          <a:spcPct val="115000"/>
                        </a:lnSpc>
                        <a:spcBef>
                          <a:spcPts val="0"/>
                        </a:spcBef>
                        <a:spcAft>
                          <a:spcPts val="0"/>
                        </a:spcAft>
                      </a:pPr>
                      <a:r>
                        <a:rPr lang="en-US" sz="1400">
                          <a:effectLst/>
                        </a:rPr>
                        <a:t>73–112</a:t>
                      </a:r>
                      <a:endParaRPr lang="en-US" sz="1200">
                        <a:effectLst/>
                        <a:latin typeface="Calibri"/>
                        <a:ea typeface="Times New Roman"/>
                        <a:cs typeface="Times New Roman"/>
                      </a:endParaRPr>
                    </a:p>
                  </a:txBody>
                  <a:tcPr marL="9525" marR="9525" marT="9525" marB="9525" anchor="ctr">
                    <a:cell3D prstMaterial="dkEdge">
                      <a:bevel h="50800" prst="divot"/>
                      <a:lightRig rig="flood" dir="t"/>
                    </a:cell3D>
                  </a:tcPr>
                </a:tc>
                <a:tc>
                  <a:txBody>
                    <a:bodyPr/>
                    <a:lstStyle/>
                    <a:p>
                      <a:pPr marL="0" marR="0" algn="ctr">
                        <a:lnSpc>
                          <a:spcPct val="115000"/>
                        </a:lnSpc>
                        <a:spcBef>
                          <a:spcPts val="0"/>
                        </a:spcBef>
                        <a:spcAft>
                          <a:spcPts val="0"/>
                        </a:spcAft>
                      </a:pPr>
                      <a:r>
                        <a:rPr lang="en-US" sz="1400">
                          <a:effectLst/>
                        </a:rPr>
                        <a:t>30–150</a:t>
                      </a:r>
                      <a:endParaRPr lang="en-US" sz="1200">
                        <a:effectLst/>
                        <a:latin typeface="Calibri"/>
                        <a:ea typeface="Times New Roman"/>
                        <a:cs typeface="Times New Roman"/>
                      </a:endParaRPr>
                    </a:p>
                  </a:txBody>
                  <a:tcPr marL="9525" marR="9525" marT="9525" marB="9525" anchor="ctr">
                    <a:cell3D prstMaterial="dkEdge">
                      <a:bevel h="50800" prst="divot"/>
                      <a:lightRig rig="flood" dir="t"/>
                    </a:cell3D>
                  </a:tcPr>
                </a:tc>
                <a:tc>
                  <a:txBody>
                    <a:bodyPr/>
                    <a:lstStyle/>
                    <a:p>
                      <a:pPr marL="0" marR="0">
                        <a:lnSpc>
                          <a:spcPct val="115000"/>
                        </a:lnSpc>
                        <a:spcBef>
                          <a:spcPts val="0"/>
                        </a:spcBef>
                        <a:spcAft>
                          <a:spcPts val="0"/>
                        </a:spcAft>
                      </a:pPr>
                      <a:r>
                        <a:rPr lang="en-US" sz="1400">
                          <a:effectLst/>
                        </a:rPr>
                        <a:t>Moderate damage. </a:t>
                      </a:r>
                      <a:endParaRPr lang="en-US" sz="1200">
                        <a:effectLst/>
                        <a:latin typeface="Calibri"/>
                        <a:ea typeface="Times New Roman"/>
                        <a:cs typeface="Times New Roman"/>
                      </a:endParaRPr>
                    </a:p>
                  </a:txBody>
                  <a:tcPr marL="9525" marR="9525" marT="9525" marB="9525" anchor="ctr">
                    <a:cell3D prstMaterial="dkEdge">
                      <a:bevel h="50800" prst="divot"/>
                      <a:lightRig rig="flood" dir="t"/>
                    </a:cell3D>
                  </a:tcPr>
                </a:tc>
                <a:extLst>
                  <a:ext uri="{0D108BD9-81ED-4DB2-BD59-A6C34878D82A}">
                    <a16:rowId xmlns:a16="http://schemas.microsoft.com/office/drawing/2014/main" val="10002"/>
                  </a:ext>
                </a:extLst>
              </a:tr>
              <a:tr h="0">
                <a:tc>
                  <a:txBody>
                    <a:bodyPr/>
                    <a:lstStyle/>
                    <a:p>
                      <a:pPr marL="0" marR="0" algn="ctr">
                        <a:lnSpc>
                          <a:spcPct val="115000"/>
                        </a:lnSpc>
                        <a:spcBef>
                          <a:spcPts val="0"/>
                        </a:spcBef>
                        <a:spcAft>
                          <a:spcPts val="0"/>
                        </a:spcAft>
                      </a:pPr>
                      <a:r>
                        <a:rPr lang="en-US" sz="1400" dirty="0">
                          <a:effectLst/>
                        </a:rPr>
                        <a:t>F2 </a:t>
                      </a:r>
                      <a:endParaRPr lang="en-US" sz="1200" dirty="0">
                        <a:effectLst/>
                        <a:latin typeface="Calibri"/>
                        <a:ea typeface="Times New Roman"/>
                        <a:cs typeface="Times New Roman"/>
                      </a:endParaRPr>
                    </a:p>
                  </a:txBody>
                  <a:tcPr marL="9525" marR="9525" marT="9525" marB="9525" anchor="ctr">
                    <a:cell3D prstMaterial="dkEdge">
                      <a:bevel h="50800" prst="divot"/>
                      <a:lightRig rig="flood" dir="t"/>
                    </a:cell3D>
                    <a:solidFill>
                      <a:schemeClr val="accent6">
                        <a:lumMod val="75000"/>
                      </a:schemeClr>
                    </a:solidFill>
                  </a:tcPr>
                </a:tc>
                <a:tc>
                  <a:txBody>
                    <a:bodyPr/>
                    <a:lstStyle/>
                    <a:p>
                      <a:pPr marL="0" marR="0" algn="ctr">
                        <a:lnSpc>
                          <a:spcPct val="115000"/>
                        </a:lnSpc>
                        <a:spcBef>
                          <a:spcPts val="0"/>
                        </a:spcBef>
                        <a:spcAft>
                          <a:spcPts val="0"/>
                        </a:spcAft>
                      </a:pPr>
                      <a:r>
                        <a:rPr lang="en-US" sz="1400">
                          <a:effectLst/>
                        </a:rPr>
                        <a:t>113–157</a:t>
                      </a:r>
                      <a:endParaRPr lang="en-US" sz="1200">
                        <a:effectLst/>
                        <a:latin typeface="Calibri"/>
                        <a:ea typeface="Times New Roman"/>
                        <a:cs typeface="Times New Roman"/>
                      </a:endParaRPr>
                    </a:p>
                  </a:txBody>
                  <a:tcPr marL="9525" marR="9525" marT="9525" marB="9525" anchor="ctr">
                    <a:cell3D prstMaterial="dkEdge">
                      <a:bevel h="50800" prst="divot"/>
                      <a:lightRig rig="flood" dir="t"/>
                    </a:cell3D>
                  </a:tcPr>
                </a:tc>
                <a:tc>
                  <a:txBody>
                    <a:bodyPr/>
                    <a:lstStyle/>
                    <a:p>
                      <a:pPr marL="0" marR="0" algn="ctr">
                        <a:lnSpc>
                          <a:spcPct val="115000"/>
                        </a:lnSpc>
                        <a:spcBef>
                          <a:spcPts val="0"/>
                        </a:spcBef>
                        <a:spcAft>
                          <a:spcPts val="0"/>
                        </a:spcAft>
                      </a:pPr>
                      <a:r>
                        <a:rPr lang="en-US" sz="1400">
                          <a:effectLst/>
                        </a:rPr>
                        <a:t>110–250</a:t>
                      </a:r>
                      <a:endParaRPr lang="en-US" sz="1200">
                        <a:effectLst/>
                        <a:latin typeface="Calibri"/>
                        <a:ea typeface="Times New Roman"/>
                        <a:cs typeface="Times New Roman"/>
                      </a:endParaRPr>
                    </a:p>
                  </a:txBody>
                  <a:tcPr marL="9525" marR="9525" marT="9525" marB="9525" anchor="ctr">
                    <a:cell3D prstMaterial="dkEdge">
                      <a:bevel h="50800" prst="divot"/>
                      <a:lightRig rig="flood" dir="t"/>
                    </a:cell3D>
                  </a:tcPr>
                </a:tc>
                <a:tc>
                  <a:txBody>
                    <a:bodyPr/>
                    <a:lstStyle/>
                    <a:p>
                      <a:pPr marL="0" marR="0">
                        <a:lnSpc>
                          <a:spcPct val="115000"/>
                        </a:lnSpc>
                        <a:spcBef>
                          <a:spcPts val="0"/>
                        </a:spcBef>
                        <a:spcAft>
                          <a:spcPts val="0"/>
                        </a:spcAft>
                      </a:pPr>
                      <a:r>
                        <a:rPr lang="en-US" sz="1400">
                          <a:effectLst/>
                        </a:rPr>
                        <a:t>Considerable damage. </a:t>
                      </a:r>
                      <a:endParaRPr lang="en-US" sz="1200">
                        <a:effectLst/>
                        <a:latin typeface="Calibri"/>
                        <a:ea typeface="Times New Roman"/>
                        <a:cs typeface="Times New Roman"/>
                      </a:endParaRPr>
                    </a:p>
                  </a:txBody>
                  <a:tcPr marL="9525" marR="9525" marT="9525" marB="9525" anchor="ctr">
                    <a:cell3D prstMaterial="dkEdge">
                      <a:bevel h="50800" prst="divot"/>
                      <a:lightRig rig="flood" dir="t"/>
                    </a:cell3D>
                  </a:tcPr>
                </a:tc>
                <a:extLst>
                  <a:ext uri="{0D108BD9-81ED-4DB2-BD59-A6C34878D82A}">
                    <a16:rowId xmlns:a16="http://schemas.microsoft.com/office/drawing/2014/main" val="10003"/>
                  </a:ext>
                </a:extLst>
              </a:tr>
              <a:tr h="0">
                <a:tc>
                  <a:txBody>
                    <a:bodyPr/>
                    <a:lstStyle/>
                    <a:p>
                      <a:pPr marL="0" marR="0" algn="ctr">
                        <a:lnSpc>
                          <a:spcPct val="115000"/>
                        </a:lnSpc>
                        <a:spcBef>
                          <a:spcPts val="0"/>
                        </a:spcBef>
                        <a:spcAft>
                          <a:spcPts val="0"/>
                        </a:spcAft>
                      </a:pPr>
                      <a:r>
                        <a:rPr lang="en-US" sz="1400" dirty="0">
                          <a:effectLst/>
                        </a:rPr>
                        <a:t>F3 </a:t>
                      </a:r>
                      <a:endParaRPr lang="en-US" sz="1200" dirty="0">
                        <a:effectLst/>
                        <a:latin typeface="Calibri"/>
                        <a:ea typeface="Times New Roman"/>
                        <a:cs typeface="Times New Roman"/>
                      </a:endParaRPr>
                    </a:p>
                  </a:txBody>
                  <a:tcPr marL="9525" marR="9525" marT="9525" marB="9525" anchor="ctr">
                    <a:cell3D prstMaterial="dkEdge">
                      <a:bevel h="50800" prst="divot"/>
                      <a:lightRig rig="flood" dir="t"/>
                    </a:cell3D>
                    <a:solidFill>
                      <a:schemeClr val="accent6">
                        <a:lumMod val="75000"/>
                      </a:schemeClr>
                    </a:solidFill>
                  </a:tcPr>
                </a:tc>
                <a:tc>
                  <a:txBody>
                    <a:bodyPr/>
                    <a:lstStyle/>
                    <a:p>
                      <a:pPr marL="0" marR="0" algn="ctr">
                        <a:lnSpc>
                          <a:spcPct val="115000"/>
                        </a:lnSpc>
                        <a:spcBef>
                          <a:spcPts val="0"/>
                        </a:spcBef>
                        <a:spcAft>
                          <a:spcPts val="0"/>
                        </a:spcAft>
                      </a:pPr>
                      <a:r>
                        <a:rPr lang="en-US" sz="1400">
                          <a:effectLst/>
                        </a:rPr>
                        <a:t>158–206</a:t>
                      </a:r>
                      <a:endParaRPr lang="en-US" sz="1200">
                        <a:effectLst/>
                        <a:latin typeface="Calibri"/>
                        <a:ea typeface="Times New Roman"/>
                        <a:cs typeface="Times New Roman"/>
                      </a:endParaRPr>
                    </a:p>
                  </a:txBody>
                  <a:tcPr marL="9525" marR="9525" marT="9525" marB="9525" anchor="ctr">
                    <a:cell3D prstMaterial="dkEdge">
                      <a:bevel h="50800" prst="divot"/>
                      <a:lightRig rig="flood" dir="t"/>
                    </a:cell3D>
                  </a:tcPr>
                </a:tc>
                <a:tc>
                  <a:txBody>
                    <a:bodyPr/>
                    <a:lstStyle/>
                    <a:p>
                      <a:pPr marL="0" marR="0" algn="ctr">
                        <a:lnSpc>
                          <a:spcPct val="115000"/>
                        </a:lnSpc>
                        <a:spcBef>
                          <a:spcPts val="0"/>
                        </a:spcBef>
                        <a:spcAft>
                          <a:spcPts val="0"/>
                        </a:spcAft>
                      </a:pPr>
                      <a:r>
                        <a:rPr lang="en-US" sz="1400">
                          <a:effectLst/>
                        </a:rPr>
                        <a:t>200–500</a:t>
                      </a:r>
                      <a:endParaRPr lang="en-US" sz="1200">
                        <a:effectLst/>
                        <a:latin typeface="Calibri"/>
                        <a:ea typeface="Times New Roman"/>
                        <a:cs typeface="Times New Roman"/>
                      </a:endParaRPr>
                    </a:p>
                  </a:txBody>
                  <a:tcPr marL="9525" marR="9525" marT="9525" marB="9525" anchor="ctr">
                    <a:cell3D prstMaterial="dkEdge">
                      <a:bevel h="50800" prst="divot"/>
                      <a:lightRig rig="flood" dir="t"/>
                    </a:cell3D>
                  </a:tcPr>
                </a:tc>
                <a:tc>
                  <a:txBody>
                    <a:bodyPr/>
                    <a:lstStyle/>
                    <a:p>
                      <a:pPr marL="0" marR="0">
                        <a:lnSpc>
                          <a:spcPct val="115000"/>
                        </a:lnSpc>
                        <a:spcBef>
                          <a:spcPts val="0"/>
                        </a:spcBef>
                        <a:spcAft>
                          <a:spcPts val="0"/>
                        </a:spcAft>
                      </a:pPr>
                      <a:r>
                        <a:rPr lang="en-US" sz="1400">
                          <a:effectLst/>
                        </a:rPr>
                        <a:t>Critical damage. </a:t>
                      </a:r>
                      <a:endParaRPr lang="en-US" sz="1200">
                        <a:effectLst/>
                        <a:latin typeface="Calibri"/>
                        <a:ea typeface="Times New Roman"/>
                        <a:cs typeface="Times New Roman"/>
                      </a:endParaRPr>
                    </a:p>
                  </a:txBody>
                  <a:tcPr marL="9525" marR="9525" marT="9525" marB="9525" anchor="ctr">
                    <a:cell3D prstMaterial="dkEdge">
                      <a:bevel h="50800" prst="divot"/>
                      <a:lightRig rig="flood" dir="t"/>
                    </a:cell3D>
                  </a:tcPr>
                </a:tc>
                <a:extLst>
                  <a:ext uri="{0D108BD9-81ED-4DB2-BD59-A6C34878D82A}">
                    <a16:rowId xmlns:a16="http://schemas.microsoft.com/office/drawing/2014/main" val="10004"/>
                  </a:ext>
                </a:extLst>
              </a:tr>
              <a:tr h="0">
                <a:tc>
                  <a:txBody>
                    <a:bodyPr/>
                    <a:lstStyle/>
                    <a:p>
                      <a:pPr marL="0" marR="0" algn="ctr">
                        <a:lnSpc>
                          <a:spcPct val="115000"/>
                        </a:lnSpc>
                        <a:spcBef>
                          <a:spcPts val="0"/>
                        </a:spcBef>
                        <a:spcAft>
                          <a:spcPts val="0"/>
                        </a:spcAft>
                      </a:pPr>
                      <a:r>
                        <a:rPr lang="en-US" sz="1400" dirty="0">
                          <a:effectLst/>
                        </a:rPr>
                        <a:t>F4 </a:t>
                      </a:r>
                      <a:endParaRPr lang="en-US" sz="1200" dirty="0">
                        <a:effectLst/>
                        <a:latin typeface="Calibri"/>
                        <a:ea typeface="Times New Roman"/>
                        <a:cs typeface="Times New Roman"/>
                      </a:endParaRPr>
                    </a:p>
                  </a:txBody>
                  <a:tcPr marL="9525" marR="9525" marT="9525" marB="9525" anchor="ctr">
                    <a:cell3D prstMaterial="dkEdge">
                      <a:bevel h="50800" prst="divot"/>
                      <a:lightRig rig="flood" dir="t"/>
                    </a:cell3D>
                    <a:solidFill>
                      <a:schemeClr val="accent6">
                        <a:lumMod val="75000"/>
                      </a:schemeClr>
                    </a:solidFill>
                  </a:tcPr>
                </a:tc>
                <a:tc>
                  <a:txBody>
                    <a:bodyPr/>
                    <a:lstStyle/>
                    <a:p>
                      <a:pPr marL="0" marR="0" algn="ctr">
                        <a:lnSpc>
                          <a:spcPct val="115000"/>
                        </a:lnSpc>
                        <a:spcBef>
                          <a:spcPts val="0"/>
                        </a:spcBef>
                        <a:spcAft>
                          <a:spcPts val="0"/>
                        </a:spcAft>
                      </a:pPr>
                      <a:r>
                        <a:rPr lang="en-US" sz="1400">
                          <a:effectLst/>
                        </a:rPr>
                        <a:t>207–260</a:t>
                      </a:r>
                      <a:endParaRPr lang="en-US" sz="1200">
                        <a:effectLst/>
                        <a:latin typeface="Calibri"/>
                        <a:ea typeface="Times New Roman"/>
                        <a:cs typeface="Times New Roman"/>
                      </a:endParaRPr>
                    </a:p>
                  </a:txBody>
                  <a:tcPr marL="9525" marR="9525" marT="9525" marB="9525" anchor="ctr">
                    <a:cell3D prstMaterial="dkEdge">
                      <a:bevel h="50800" prst="divot"/>
                      <a:lightRig rig="flood" dir="t"/>
                    </a:cell3D>
                  </a:tcPr>
                </a:tc>
                <a:tc>
                  <a:txBody>
                    <a:bodyPr/>
                    <a:lstStyle/>
                    <a:p>
                      <a:pPr marL="0" marR="0" algn="ctr">
                        <a:lnSpc>
                          <a:spcPct val="115000"/>
                        </a:lnSpc>
                        <a:spcBef>
                          <a:spcPts val="0"/>
                        </a:spcBef>
                        <a:spcAft>
                          <a:spcPts val="0"/>
                        </a:spcAft>
                      </a:pPr>
                      <a:r>
                        <a:rPr lang="en-US" sz="1400">
                          <a:effectLst/>
                        </a:rPr>
                        <a:t>400–900</a:t>
                      </a:r>
                      <a:endParaRPr lang="en-US" sz="1200">
                        <a:effectLst/>
                        <a:latin typeface="Calibri"/>
                        <a:ea typeface="Times New Roman"/>
                        <a:cs typeface="Times New Roman"/>
                      </a:endParaRPr>
                    </a:p>
                  </a:txBody>
                  <a:tcPr marL="9525" marR="9525" marT="9525" marB="9525" anchor="ctr">
                    <a:cell3D prstMaterial="dkEdge">
                      <a:bevel h="50800" prst="divot"/>
                      <a:lightRig rig="flood" dir="t"/>
                    </a:cell3D>
                  </a:tcPr>
                </a:tc>
                <a:tc>
                  <a:txBody>
                    <a:bodyPr/>
                    <a:lstStyle/>
                    <a:p>
                      <a:pPr marL="0" marR="0">
                        <a:lnSpc>
                          <a:spcPct val="115000"/>
                        </a:lnSpc>
                        <a:spcBef>
                          <a:spcPts val="0"/>
                        </a:spcBef>
                        <a:spcAft>
                          <a:spcPts val="0"/>
                        </a:spcAft>
                      </a:pPr>
                      <a:r>
                        <a:rPr lang="en-US" sz="1400">
                          <a:effectLst/>
                        </a:rPr>
                        <a:t>Severe damage. </a:t>
                      </a:r>
                      <a:endParaRPr lang="en-US" sz="1200">
                        <a:effectLst/>
                        <a:latin typeface="Calibri"/>
                        <a:ea typeface="Times New Roman"/>
                        <a:cs typeface="Times New Roman"/>
                      </a:endParaRPr>
                    </a:p>
                  </a:txBody>
                  <a:tcPr marL="9525" marR="9525" marT="9525" marB="9525" anchor="ctr">
                    <a:cell3D prstMaterial="dkEdge">
                      <a:bevel h="50800" prst="divot"/>
                      <a:lightRig rig="flood" dir="t"/>
                    </a:cell3D>
                  </a:tcPr>
                </a:tc>
                <a:extLst>
                  <a:ext uri="{0D108BD9-81ED-4DB2-BD59-A6C34878D82A}">
                    <a16:rowId xmlns:a16="http://schemas.microsoft.com/office/drawing/2014/main" val="10005"/>
                  </a:ext>
                </a:extLst>
              </a:tr>
              <a:tr h="0">
                <a:tc>
                  <a:txBody>
                    <a:bodyPr/>
                    <a:lstStyle/>
                    <a:p>
                      <a:pPr marL="0" marR="0" algn="ctr">
                        <a:lnSpc>
                          <a:spcPct val="115000"/>
                        </a:lnSpc>
                        <a:spcBef>
                          <a:spcPts val="0"/>
                        </a:spcBef>
                        <a:spcAft>
                          <a:spcPts val="0"/>
                        </a:spcAft>
                      </a:pPr>
                      <a:r>
                        <a:rPr lang="en-US" sz="1400" dirty="0">
                          <a:effectLst/>
                        </a:rPr>
                        <a:t>F5 </a:t>
                      </a:r>
                      <a:endParaRPr lang="en-US" sz="1200" dirty="0">
                        <a:effectLst/>
                        <a:latin typeface="Calibri"/>
                        <a:ea typeface="Times New Roman"/>
                        <a:cs typeface="Times New Roman"/>
                      </a:endParaRPr>
                    </a:p>
                  </a:txBody>
                  <a:tcPr marL="9525" marR="9525" marT="9525" marB="9525" anchor="ctr">
                    <a:cell3D prstMaterial="dkEdge">
                      <a:bevel h="50800" prst="divot"/>
                      <a:lightRig rig="flood" dir="t"/>
                    </a:cell3D>
                    <a:solidFill>
                      <a:schemeClr val="accent6">
                        <a:lumMod val="75000"/>
                      </a:schemeClr>
                    </a:solidFill>
                  </a:tcPr>
                </a:tc>
                <a:tc>
                  <a:txBody>
                    <a:bodyPr/>
                    <a:lstStyle/>
                    <a:p>
                      <a:pPr marL="0" marR="0" algn="ctr">
                        <a:lnSpc>
                          <a:spcPct val="115000"/>
                        </a:lnSpc>
                        <a:spcBef>
                          <a:spcPts val="0"/>
                        </a:spcBef>
                        <a:spcAft>
                          <a:spcPts val="0"/>
                        </a:spcAft>
                      </a:pPr>
                      <a:r>
                        <a:rPr lang="en-US" sz="1400">
                          <a:effectLst/>
                        </a:rPr>
                        <a:t>261–318</a:t>
                      </a:r>
                      <a:endParaRPr lang="en-US" sz="1200">
                        <a:effectLst/>
                        <a:latin typeface="Calibri"/>
                        <a:ea typeface="Times New Roman"/>
                        <a:cs typeface="Times New Roman"/>
                      </a:endParaRPr>
                    </a:p>
                  </a:txBody>
                  <a:tcPr marL="9525" marR="9525" marT="9525" marB="9525" anchor="ctr">
                    <a:cell3D prstMaterial="dkEdge">
                      <a:bevel h="50800" prst="divot"/>
                      <a:lightRig rig="flood" dir="t"/>
                    </a:cell3D>
                  </a:tcPr>
                </a:tc>
                <a:tc>
                  <a:txBody>
                    <a:bodyPr/>
                    <a:lstStyle/>
                    <a:p>
                      <a:pPr marL="0" marR="0" algn="ctr">
                        <a:lnSpc>
                          <a:spcPct val="115000"/>
                        </a:lnSpc>
                        <a:spcBef>
                          <a:spcPts val="0"/>
                        </a:spcBef>
                        <a:spcAft>
                          <a:spcPts val="0"/>
                        </a:spcAft>
                      </a:pPr>
                      <a:r>
                        <a:rPr lang="en-US" sz="1400">
                          <a:effectLst/>
                        </a:rPr>
                        <a:t>1100 ~</a:t>
                      </a:r>
                      <a:endParaRPr lang="en-US" sz="1200">
                        <a:effectLst/>
                        <a:latin typeface="Calibri"/>
                        <a:ea typeface="Times New Roman"/>
                        <a:cs typeface="Times New Roman"/>
                      </a:endParaRPr>
                    </a:p>
                  </a:txBody>
                  <a:tcPr marL="9525" marR="9525" marT="9525" marB="9525" anchor="ctr">
                    <a:cell3D prstMaterial="dkEdge">
                      <a:bevel h="50800" prst="divot"/>
                      <a:lightRig rig="flood" dir="t"/>
                    </a:cell3D>
                  </a:tcPr>
                </a:tc>
                <a:tc>
                  <a:txBody>
                    <a:bodyPr/>
                    <a:lstStyle/>
                    <a:p>
                      <a:pPr marL="0" marR="0">
                        <a:lnSpc>
                          <a:spcPct val="115000"/>
                        </a:lnSpc>
                        <a:spcBef>
                          <a:spcPts val="0"/>
                        </a:spcBef>
                        <a:spcAft>
                          <a:spcPts val="0"/>
                        </a:spcAft>
                      </a:pPr>
                      <a:r>
                        <a:rPr lang="en-US" sz="1400">
                          <a:effectLst/>
                        </a:rPr>
                        <a:t>Total Destruction. </a:t>
                      </a:r>
                      <a:endParaRPr lang="en-US" sz="1200">
                        <a:effectLst/>
                        <a:latin typeface="Calibri"/>
                        <a:ea typeface="Times New Roman"/>
                        <a:cs typeface="Times New Roman"/>
                      </a:endParaRPr>
                    </a:p>
                  </a:txBody>
                  <a:tcPr marL="9525" marR="9525" marT="9525" marB="9525" anchor="ctr">
                    <a:cell3D prstMaterial="dkEdge">
                      <a:bevel h="50800" prst="divot"/>
                      <a:lightRig rig="flood" dir="t"/>
                    </a:cell3D>
                  </a:tcPr>
                </a:tc>
                <a:extLst>
                  <a:ext uri="{0D108BD9-81ED-4DB2-BD59-A6C34878D82A}">
                    <a16:rowId xmlns:a16="http://schemas.microsoft.com/office/drawing/2014/main" val="10006"/>
                  </a:ext>
                </a:extLst>
              </a:tr>
              <a:tr h="0">
                <a:tc>
                  <a:txBody>
                    <a:bodyPr/>
                    <a:lstStyle/>
                    <a:p>
                      <a:pPr marL="0" marR="0" algn="ctr">
                        <a:lnSpc>
                          <a:spcPct val="115000"/>
                        </a:lnSpc>
                        <a:spcBef>
                          <a:spcPts val="0"/>
                        </a:spcBef>
                        <a:spcAft>
                          <a:spcPts val="0"/>
                        </a:spcAft>
                      </a:pPr>
                      <a:r>
                        <a:rPr lang="en-US" sz="1400" dirty="0">
                          <a:effectLst/>
                        </a:rPr>
                        <a:t>F6 </a:t>
                      </a:r>
                      <a:endParaRPr lang="en-US" sz="1200" dirty="0">
                        <a:effectLst/>
                        <a:latin typeface="Calibri"/>
                        <a:ea typeface="Times New Roman"/>
                        <a:cs typeface="Times New Roman"/>
                      </a:endParaRPr>
                    </a:p>
                  </a:txBody>
                  <a:tcPr marL="9525" marR="9525" marT="9525" marB="9525" anchor="ctr">
                    <a:cell3D prstMaterial="dkEdge">
                      <a:bevel h="50800" prst="divot"/>
                      <a:lightRig rig="flood" dir="t"/>
                    </a:cell3D>
                    <a:solidFill>
                      <a:schemeClr val="accent6">
                        <a:lumMod val="75000"/>
                      </a:schemeClr>
                    </a:solidFill>
                  </a:tcPr>
                </a:tc>
                <a:tc>
                  <a:txBody>
                    <a:bodyPr/>
                    <a:lstStyle/>
                    <a:p>
                      <a:pPr marL="0" marR="0" algn="ctr">
                        <a:lnSpc>
                          <a:spcPct val="115000"/>
                        </a:lnSpc>
                        <a:spcBef>
                          <a:spcPts val="0"/>
                        </a:spcBef>
                        <a:spcAft>
                          <a:spcPts val="0"/>
                        </a:spcAft>
                      </a:pPr>
                      <a:r>
                        <a:rPr lang="en-US" sz="1400" dirty="0">
                          <a:effectLst/>
                        </a:rPr>
                        <a:t>319+</a:t>
                      </a:r>
                      <a:endParaRPr lang="en-US" sz="1200" dirty="0">
                        <a:effectLst/>
                        <a:latin typeface="Calibri"/>
                        <a:ea typeface="Times New Roman"/>
                        <a:cs typeface="Times New Roman"/>
                      </a:endParaRPr>
                    </a:p>
                  </a:txBody>
                  <a:tcPr marL="9525" marR="9525" marT="9525" marB="9525" anchor="ctr">
                    <a:cell3D prstMaterial="dkEdge">
                      <a:bevel h="50800" prst="divot"/>
                      <a:lightRig rig="flood" dir="t"/>
                    </a:cell3D>
                  </a:tcPr>
                </a:tc>
                <a:tc>
                  <a:txBody>
                    <a:bodyPr/>
                    <a:lstStyle/>
                    <a:p>
                      <a:pPr>
                        <a:lnSpc>
                          <a:spcPct val="115000"/>
                        </a:lnSpc>
                      </a:pPr>
                      <a:endParaRPr lang="en-US" sz="1200">
                        <a:effectLst/>
                        <a:latin typeface="Calibri"/>
                        <a:cs typeface="Times New Roman"/>
                      </a:endParaRPr>
                    </a:p>
                  </a:txBody>
                  <a:tcPr marL="9525" marR="9525" marT="9525" marB="9525" anchor="ctr">
                    <a:cell3D prstMaterial="dkEdge">
                      <a:bevel h="50800" prst="divot"/>
                      <a:lightRig rig="flood" dir="t"/>
                    </a:cell3D>
                  </a:tcPr>
                </a:tc>
                <a:tc>
                  <a:txBody>
                    <a:bodyPr/>
                    <a:lstStyle/>
                    <a:p>
                      <a:pPr marL="0" marR="0">
                        <a:lnSpc>
                          <a:spcPct val="115000"/>
                        </a:lnSpc>
                        <a:spcBef>
                          <a:spcPts val="0"/>
                        </a:spcBef>
                        <a:spcAft>
                          <a:spcPts val="0"/>
                        </a:spcAft>
                      </a:pPr>
                      <a:r>
                        <a:rPr lang="en-US" sz="1400" dirty="0">
                          <a:effectLst/>
                        </a:rPr>
                        <a:t>Theoretical category. Immeasurable damage. </a:t>
                      </a:r>
                      <a:endParaRPr lang="en-US" sz="1200" dirty="0">
                        <a:effectLst/>
                        <a:latin typeface="Calibri"/>
                        <a:ea typeface="Times New Roman"/>
                        <a:cs typeface="Times New Roman"/>
                      </a:endParaRPr>
                    </a:p>
                  </a:txBody>
                  <a:tcPr marL="9525" marR="9525" marT="9525" marB="9525" anchor="ctr">
                    <a:cell3D prstMaterial="dkEdge">
                      <a:bevel h="50800" prst="divot"/>
                      <a:lightRig rig="flood" dir="t"/>
                    </a:cell3D>
                  </a:tcPr>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26</a:t>
            </a:fld>
            <a:endParaRPr lang="en-US" dirty="0"/>
          </a:p>
        </p:txBody>
      </p:sp>
      <p:sp>
        <p:nvSpPr>
          <p:cNvPr id="7" name="TextBox 6"/>
          <p:cNvSpPr txBox="1"/>
          <p:nvPr/>
        </p:nvSpPr>
        <p:spPr>
          <a:xfrm>
            <a:off x="2438400" y="5525869"/>
            <a:ext cx="6553200" cy="646331"/>
          </a:xfrm>
          <a:prstGeom prst="rect">
            <a:avLst/>
          </a:prstGeom>
          <a:noFill/>
        </p:spPr>
        <p:txBody>
          <a:bodyPr wrap="square" rtlCol="0">
            <a:spAutoFit/>
          </a:bodyPr>
          <a:lstStyle/>
          <a:p>
            <a:r>
              <a:rPr lang="en-US" b="1" i="1" dirty="0"/>
              <a:t>Note:</a:t>
            </a:r>
            <a:r>
              <a:rPr lang="en-US" dirty="0"/>
              <a:t> </a:t>
            </a:r>
            <a:r>
              <a:rPr lang="en-US" b="1" i="1" dirty="0"/>
              <a:t>the size of a tornado is not necessarily an indication of its intensity.</a:t>
            </a:r>
            <a:r>
              <a:rPr lang="en-US" dirty="0"/>
              <a:t> </a:t>
            </a:r>
          </a:p>
        </p:txBody>
      </p:sp>
    </p:spTree>
    <p:extLst>
      <p:ext uri="{BB962C8B-B14F-4D97-AF65-F5344CB8AC3E}">
        <p14:creationId xmlns:p14="http://schemas.microsoft.com/office/powerpoint/2010/main" val="1657241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Tornado facts</a:t>
            </a:r>
          </a:p>
        </p:txBody>
      </p:sp>
      <p:sp>
        <p:nvSpPr>
          <p:cNvPr id="3" name="Content Placeholder 2"/>
          <p:cNvSpPr>
            <a:spLocks noGrp="1"/>
          </p:cNvSpPr>
          <p:nvPr>
            <p:ph idx="1"/>
          </p:nvPr>
        </p:nvSpPr>
        <p:spPr/>
        <p:txBody>
          <a:bodyPr/>
          <a:lstStyle/>
          <a:p>
            <a:pPr marL="0" indent="0">
              <a:buNone/>
            </a:pPr>
            <a:r>
              <a:rPr lang="en-US" sz="2400" b="1" dirty="0"/>
              <a:t>Tornadoes</a:t>
            </a:r>
          </a:p>
          <a:p>
            <a:pPr lvl="0"/>
            <a:r>
              <a:rPr lang="en-US" sz="2000" dirty="0"/>
              <a:t>Rarely over a mile wide</a:t>
            </a:r>
          </a:p>
          <a:p>
            <a:pPr lvl="0"/>
            <a:r>
              <a:rPr lang="en-US" sz="2000" dirty="0"/>
              <a:t>Usually form over land</a:t>
            </a:r>
          </a:p>
          <a:p>
            <a:pPr lvl="0"/>
            <a:r>
              <a:rPr lang="en-US" sz="2000" dirty="0"/>
              <a:t>Usually last minutes, rarely a few hours</a:t>
            </a:r>
          </a:p>
          <a:p>
            <a:pPr lvl="0"/>
            <a:r>
              <a:rPr lang="en-US" sz="2000" dirty="0"/>
              <a:t>Cause damage via wind and debris</a:t>
            </a:r>
          </a:p>
          <a:p>
            <a:pPr lvl="0"/>
            <a:r>
              <a:rPr lang="en-US" sz="2000" dirty="0"/>
              <a:t>Dependent on a large storm to develop and keep going </a:t>
            </a:r>
          </a:p>
          <a:p>
            <a:pPr lvl="0"/>
            <a:r>
              <a:rPr lang="en-US" sz="2000" dirty="0"/>
              <a:t>Winds range from 65 to about 300 mph</a:t>
            </a:r>
          </a:p>
          <a:p>
            <a:pPr lvl="0"/>
            <a:r>
              <a:rPr lang="en-US" sz="2000" dirty="0"/>
              <a:t>Often have a condensation funnel.</a:t>
            </a:r>
          </a:p>
          <a:p>
            <a:pPr lvl="0"/>
            <a:r>
              <a:rPr lang="en-US" sz="2000" dirty="0"/>
              <a:t>The tornado season runs from later winter through mid summer, however, tornadoes can happen all year.</a:t>
            </a:r>
          </a:p>
          <a:p>
            <a:pPr lvl="0"/>
            <a:r>
              <a:rPr lang="en-US" sz="2000" dirty="0"/>
              <a:t>The strongest tornadoes have faster winds than the strongest hurricanes.</a:t>
            </a:r>
          </a:p>
          <a:p>
            <a:endParaRPr lang="en-US" sz="2000" dirty="0"/>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27</a:t>
            </a:fld>
            <a:endParaRPr lang="en-US" dirty="0"/>
          </a:p>
        </p:txBody>
      </p:sp>
    </p:spTree>
    <p:extLst>
      <p:ext uri="{BB962C8B-B14F-4D97-AF65-F5344CB8AC3E}">
        <p14:creationId xmlns:p14="http://schemas.microsoft.com/office/powerpoint/2010/main" val="3292635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Types of shelters</a:t>
            </a:r>
            <a:br>
              <a:rPr lang="en-US" dirty="0"/>
            </a:br>
            <a:endParaRPr lang="en-US" dirty="0"/>
          </a:p>
        </p:txBody>
      </p:sp>
      <p:sp>
        <p:nvSpPr>
          <p:cNvPr id="3" name="Content Placeholder 2"/>
          <p:cNvSpPr>
            <a:spLocks noGrp="1"/>
          </p:cNvSpPr>
          <p:nvPr>
            <p:ph idx="1"/>
          </p:nvPr>
        </p:nvSpPr>
        <p:spPr/>
        <p:txBody>
          <a:bodyPr/>
          <a:lstStyle/>
          <a:p>
            <a:r>
              <a:rPr lang="en-US" dirty="0"/>
              <a:t>Shelters used for hurricanes </a:t>
            </a:r>
          </a:p>
          <a:p>
            <a:r>
              <a:rPr lang="en-US" dirty="0"/>
              <a:t>Shelters used for tornadoes</a:t>
            </a:r>
          </a:p>
          <a:p>
            <a:r>
              <a:rPr lang="en-US" dirty="0"/>
              <a:t>The primary difference in these two types is the expected duration of the storm.</a:t>
            </a:r>
          </a:p>
          <a:p>
            <a:pPr lvl="1"/>
            <a:r>
              <a:rPr lang="en-US" dirty="0"/>
              <a:t>Hurricane shelters – 24 hours</a:t>
            </a:r>
          </a:p>
          <a:p>
            <a:pPr lvl="1"/>
            <a:r>
              <a:rPr lang="en-US" dirty="0"/>
              <a:t>Tornado shelters – 2 hours </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28</a:t>
            </a:fld>
            <a:endParaRPr lang="en-US" dirty="0"/>
          </a:p>
        </p:txBody>
      </p:sp>
      <p:pic>
        <p:nvPicPr>
          <p:cNvPr id="6" name="Picture 5" descr="hurricane logo"/>
          <p:cNvPicPr>
            <a:picLocks noChangeAspect="1"/>
          </p:cNvPicPr>
          <p:nvPr/>
        </p:nvPicPr>
        <p:blipFill>
          <a:blip r:embed="rId3" cstate="print"/>
          <a:stretch>
            <a:fillRect/>
          </a:stretch>
        </p:blipFill>
        <p:spPr>
          <a:xfrm>
            <a:off x="5791200" y="1219200"/>
            <a:ext cx="914400" cy="914400"/>
          </a:xfrm>
          <a:prstGeom prst="rect">
            <a:avLst/>
          </a:prstGeom>
        </p:spPr>
      </p:pic>
      <p:pic>
        <p:nvPicPr>
          <p:cNvPr id="7" name="Picture 6" descr="tornado logo"/>
          <p:cNvPicPr>
            <a:picLocks noChangeAspect="1"/>
          </p:cNvPicPr>
          <p:nvPr/>
        </p:nvPicPr>
        <p:blipFill>
          <a:blip r:embed="rId4" cstate="print"/>
          <a:stretch>
            <a:fillRect/>
          </a:stretch>
        </p:blipFill>
        <p:spPr>
          <a:xfrm>
            <a:off x="6400800" y="2057400"/>
            <a:ext cx="857250" cy="857250"/>
          </a:xfrm>
          <a:prstGeom prst="rect">
            <a:avLst/>
          </a:prstGeom>
        </p:spPr>
      </p:pic>
    </p:spTree>
    <p:extLst>
      <p:ext uri="{BB962C8B-B14F-4D97-AF65-F5344CB8AC3E}">
        <p14:creationId xmlns:p14="http://schemas.microsoft.com/office/powerpoint/2010/main" val="3874767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shelters</a:t>
            </a:r>
          </a:p>
        </p:txBody>
      </p:sp>
      <p:sp>
        <p:nvSpPr>
          <p:cNvPr id="3" name="Content Placeholder 2"/>
          <p:cNvSpPr>
            <a:spLocks noGrp="1"/>
          </p:cNvSpPr>
          <p:nvPr>
            <p:ph idx="1"/>
          </p:nvPr>
        </p:nvSpPr>
        <p:spPr>
          <a:xfrm>
            <a:off x="457200" y="1600200"/>
            <a:ext cx="4495800" cy="4525963"/>
          </a:xfrm>
        </p:spPr>
        <p:txBody>
          <a:bodyPr/>
          <a:lstStyle/>
          <a:p>
            <a:pPr marL="0" indent="0">
              <a:buNone/>
            </a:pPr>
            <a:r>
              <a:rPr lang="en-US" sz="2400" b="1" dirty="0"/>
              <a:t>What requirements differ between hurricane and tornado shelters?</a:t>
            </a:r>
          </a:p>
          <a:p>
            <a:pPr lvl="0"/>
            <a:r>
              <a:rPr lang="en-US" sz="2400" dirty="0"/>
              <a:t>Occupant density</a:t>
            </a:r>
          </a:p>
          <a:p>
            <a:pPr lvl="0"/>
            <a:r>
              <a:rPr lang="en-US" sz="2400" dirty="0"/>
              <a:t>Sanitation</a:t>
            </a:r>
          </a:p>
          <a:p>
            <a:pPr lvl="0"/>
            <a:r>
              <a:rPr lang="en-US" sz="2400" dirty="0"/>
              <a:t>Water supply</a:t>
            </a:r>
          </a:p>
          <a:p>
            <a:pPr lvl="0"/>
            <a:r>
              <a:rPr lang="en-US" sz="2400" dirty="0"/>
              <a:t>Ventilation</a:t>
            </a:r>
          </a:p>
          <a:p>
            <a:pPr lvl="0"/>
            <a:r>
              <a:rPr lang="en-US" sz="2400" dirty="0"/>
              <a:t>Emergency power</a:t>
            </a:r>
          </a:p>
          <a:p>
            <a:pPr lvl="0"/>
            <a:r>
              <a:rPr lang="en-US" sz="2400" dirty="0"/>
              <a:t>Size/speed of flying debris</a:t>
            </a:r>
          </a:p>
          <a:p>
            <a:endParaRPr lang="en-US" sz="2400" dirty="0"/>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29</a:t>
            </a:fld>
            <a:endParaRPr lang="en-US" dirty="0"/>
          </a:p>
        </p:txBody>
      </p:sp>
      <p:pic>
        <p:nvPicPr>
          <p:cNvPr id="3074" name="Picture 2" descr="Example of a small safe room built inside of a larger sp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057400"/>
            <a:ext cx="4096512" cy="3072384"/>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980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a:t>
            </a:r>
          </a:p>
        </p:txBody>
      </p:sp>
      <p:sp>
        <p:nvSpPr>
          <p:cNvPr id="3" name="Content Placeholder 2"/>
          <p:cNvSpPr>
            <a:spLocks noGrp="1"/>
          </p:cNvSpPr>
          <p:nvPr>
            <p:ph sz="half" idx="1"/>
          </p:nvPr>
        </p:nvSpPr>
        <p:spPr>
          <a:xfrm>
            <a:off x="457200" y="1600200"/>
            <a:ext cx="4419600" cy="4525963"/>
          </a:xfrm>
        </p:spPr>
        <p:txBody>
          <a:bodyPr/>
          <a:lstStyle/>
          <a:p>
            <a:pPr>
              <a:lnSpc>
                <a:spcPct val="90000"/>
              </a:lnSpc>
              <a:buNone/>
              <a:defRPr/>
            </a:pPr>
            <a:r>
              <a:rPr lang="en-US" dirty="0"/>
              <a:t>…determine the minimum </a:t>
            </a:r>
            <a:br>
              <a:rPr lang="en-US" dirty="0"/>
            </a:br>
            <a:r>
              <a:rPr lang="en-US" dirty="0"/>
              <a:t>technical requirements for storm shelters in.</a:t>
            </a:r>
          </a:p>
          <a:p>
            <a:pPr lvl="1">
              <a:lnSpc>
                <a:spcPct val="130000"/>
              </a:lnSpc>
              <a:defRPr/>
            </a:pPr>
            <a:r>
              <a:rPr lang="en-US" dirty="0"/>
              <a:t>2015 IBC.</a:t>
            </a:r>
          </a:p>
          <a:p>
            <a:pPr lvl="1">
              <a:lnSpc>
                <a:spcPct val="130000"/>
              </a:lnSpc>
              <a:defRPr/>
            </a:pPr>
            <a:r>
              <a:rPr lang="en-US" dirty="0"/>
              <a:t>2015 IRC.</a:t>
            </a:r>
          </a:p>
          <a:p>
            <a:pPr lvl="1"/>
            <a:r>
              <a:rPr lang="en-US" dirty="0"/>
              <a:t>ICC 500-2014: </a:t>
            </a:r>
            <a:r>
              <a:rPr lang="en-US" i="1" dirty="0"/>
              <a:t>Standard for the Design and Construction of Storm Shelters</a:t>
            </a:r>
            <a:endParaRPr lang="en-US" dirty="0"/>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3</a:t>
            </a:fld>
            <a:endParaRPr lang="en-US" dirty="0"/>
          </a:p>
        </p:txBody>
      </p:sp>
      <p:pic>
        <p:nvPicPr>
          <p:cNvPr id="8" name="Content Placeholder 7" descr="ICC 500 Storm Shelter Standard 2014 cove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30453" y="4191000"/>
            <a:ext cx="1752600" cy="2266294"/>
          </a:xfrm>
          <a:prstGeom prst="rect">
            <a:avLst/>
          </a:prstGeom>
          <a:ln>
            <a:noFill/>
          </a:ln>
          <a:effectLst>
            <a:outerShdw blurRad="292100" dist="139700" dir="2700000" algn="tl" rotWithShape="0">
              <a:srgbClr val="333333">
                <a:alpha val="65000"/>
              </a:srgbClr>
            </a:outerShdw>
          </a:effectLst>
        </p:spPr>
      </p:pic>
      <p:pic>
        <p:nvPicPr>
          <p:cNvPr id="7" name="Picture 6" descr="2015 International Building Code cov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8924" y="228600"/>
            <a:ext cx="1751089" cy="2266293"/>
          </a:xfrm>
          <a:prstGeom prst="rect">
            <a:avLst/>
          </a:prstGeom>
          <a:ln>
            <a:noFill/>
          </a:ln>
          <a:effectLst>
            <a:outerShdw blurRad="292100" dist="139700" dir="2700000" algn="tl" rotWithShape="0">
              <a:srgbClr val="333333">
                <a:alpha val="65000"/>
              </a:srgbClr>
            </a:outerShdw>
          </a:effectLst>
        </p:spPr>
      </p:pic>
      <p:pic>
        <p:nvPicPr>
          <p:cNvPr id="6" name="Picture 5" descr="2015 International Code Council cove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800" y="1524000"/>
            <a:ext cx="1751089" cy="22662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421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shelters</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30</a:t>
            </a:fld>
            <a:endParaRPr lang="en-US" dirty="0"/>
          </a:p>
        </p:txBody>
      </p:sp>
      <p:pic>
        <p:nvPicPr>
          <p:cNvPr id="4099" name="Picture 3" descr="Single story brick building with no windows that has a tornado shelter sign adjacent to the front entrance" title="Communty tornado shel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828800"/>
            <a:ext cx="4352544" cy="2901696"/>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1524000"/>
            <a:ext cx="3810000" cy="3539430"/>
          </a:xfrm>
          <a:prstGeom prst="rect">
            <a:avLst/>
          </a:prstGeom>
          <a:noFill/>
        </p:spPr>
        <p:txBody>
          <a:bodyPr wrap="square" rtlCol="0">
            <a:spAutoFit/>
          </a:bodyPr>
          <a:lstStyle/>
          <a:p>
            <a:pPr marL="0" indent="0">
              <a:buFont typeface="Arial" pitchFamily="34" charset="0"/>
              <a:buChar char="•"/>
            </a:pPr>
            <a:r>
              <a:rPr lang="en-US" sz="2800" b="1" dirty="0"/>
              <a:t>Community shelters</a:t>
            </a:r>
          </a:p>
          <a:p>
            <a:pPr lvl="1">
              <a:buFont typeface="Arial" pitchFamily="34" charset="0"/>
              <a:buChar char="•"/>
            </a:pPr>
            <a:r>
              <a:rPr lang="en-US" sz="2400" dirty="0"/>
              <a:t>Any shelter that is not a residential shelter</a:t>
            </a:r>
          </a:p>
          <a:p>
            <a:pPr marL="0" indent="0">
              <a:buFont typeface="Arial" pitchFamily="34" charset="0"/>
              <a:buChar char="•"/>
            </a:pPr>
            <a:r>
              <a:rPr lang="en-US" sz="2800" b="1" dirty="0"/>
              <a:t>Residential shelters</a:t>
            </a:r>
          </a:p>
          <a:p>
            <a:pPr lvl="1">
              <a:buFont typeface="Arial" pitchFamily="34" charset="0"/>
              <a:buChar char="•"/>
            </a:pPr>
            <a:r>
              <a:rPr lang="en-US" sz="2400" dirty="0"/>
              <a:t>Limited to 16 occupants maximum</a:t>
            </a:r>
          </a:p>
          <a:p>
            <a:pPr lvl="1">
              <a:buFont typeface="Arial" pitchFamily="34" charset="0"/>
              <a:buChar char="•"/>
            </a:pPr>
            <a:r>
              <a:rPr lang="en-US" sz="2400" dirty="0"/>
              <a:t>Limited to residence or small group of residences</a:t>
            </a:r>
          </a:p>
        </p:txBody>
      </p:sp>
    </p:spTree>
    <p:extLst>
      <p:ext uri="{BB962C8B-B14F-4D97-AF65-F5344CB8AC3E}">
        <p14:creationId xmlns:p14="http://schemas.microsoft.com/office/powerpoint/2010/main" val="2913031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0633" y="2438400"/>
            <a:ext cx="9144000" cy="0"/>
          </a:xfrm>
          <a:prstGeom prst="line">
            <a:avLst/>
          </a:prstGeom>
          <a:ln w="76200">
            <a:solidFill>
              <a:schemeClr val="accent1">
                <a:lumMod val="50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31</a:t>
            </a:fld>
            <a:endParaRPr lang="en-US" dirty="0"/>
          </a:p>
        </p:txBody>
      </p:sp>
      <p:sp>
        <p:nvSpPr>
          <p:cNvPr id="6" name="TextBox 5"/>
          <p:cNvSpPr txBox="1"/>
          <p:nvPr/>
        </p:nvSpPr>
        <p:spPr>
          <a:xfrm>
            <a:off x="3200400" y="2667000"/>
            <a:ext cx="5105400" cy="1077218"/>
          </a:xfrm>
          <a:prstGeom prst="rect">
            <a:avLst/>
          </a:prstGeom>
          <a:noFill/>
        </p:spPr>
        <p:txBody>
          <a:bodyPr wrap="square" rtlCol="0">
            <a:spAutoFit/>
          </a:bodyPr>
          <a:lstStyle/>
          <a:p>
            <a:r>
              <a:rPr lang="en-US" sz="1600" b="1" dirty="0"/>
              <a:t>Chapter 1: </a:t>
            </a:r>
            <a:r>
              <a:rPr lang="en-US" sz="1600" dirty="0"/>
              <a:t>APPLICATION AND ADMINISTRATION</a:t>
            </a:r>
          </a:p>
          <a:p>
            <a:r>
              <a:rPr lang="en-US" sz="1600" b="1" dirty="0"/>
              <a:t>Chapter 2: </a:t>
            </a:r>
            <a:r>
              <a:rPr lang="en-US" sz="1600" dirty="0"/>
              <a:t>DEFINITIONS</a:t>
            </a:r>
          </a:p>
          <a:p>
            <a:r>
              <a:rPr lang="en-US" sz="1600" b="1" dirty="0"/>
              <a:t>Chapter 3: </a:t>
            </a:r>
            <a:r>
              <a:rPr lang="en-US" sz="1600" dirty="0"/>
              <a:t>STRUCTURAL DESIGN CRITERIA</a:t>
            </a:r>
          </a:p>
          <a:p>
            <a:r>
              <a:rPr lang="en-US" sz="1600" b="1" dirty="0"/>
              <a:t>Chapter 4: </a:t>
            </a:r>
            <a:r>
              <a:rPr lang="en-US" sz="1600" dirty="0"/>
              <a:t>SITING </a:t>
            </a:r>
          </a:p>
        </p:txBody>
      </p:sp>
      <p:sp>
        <p:nvSpPr>
          <p:cNvPr id="9" name="TextBox 8"/>
          <p:cNvSpPr txBox="1"/>
          <p:nvPr/>
        </p:nvSpPr>
        <p:spPr>
          <a:xfrm>
            <a:off x="228600" y="3886200"/>
            <a:ext cx="8077200" cy="1323439"/>
          </a:xfrm>
          <a:prstGeom prst="rect">
            <a:avLst/>
          </a:prstGeom>
          <a:noFill/>
        </p:spPr>
        <p:txBody>
          <a:bodyPr wrap="square" rtlCol="0">
            <a:spAutoFit/>
          </a:bodyPr>
          <a:lstStyle/>
          <a:p>
            <a:r>
              <a:rPr lang="en-US" sz="1600" b="1" dirty="0"/>
              <a:t>Chapter 5: </a:t>
            </a:r>
            <a:r>
              <a:rPr lang="en-US" sz="1600" dirty="0"/>
              <a:t>OCCUPANCY, MEANS OF EGRESS, ACCESS AND ACCESSIBILITY</a:t>
            </a:r>
          </a:p>
          <a:p>
            <a:r>
              <a:rPr lang="en-US" sz="1600" b="1" dirty="0"/>
              <a:t>Chapter 6: </a:t>
            </a:r>
            <a:r>
              <a:rPr lang="en-US" sz="1600" dirty="0"/>
              <a:t>FIRE SAFETY</a:t>
            </a:r>
          </a:p>
          <a:p>
            <a:r>
              <a:rPr lang="en-US" sz="1600" b="1" dirty="0"/>
              <a:t>Chapter 7: </a:t>
            </a:r>
            <a:r>
              <a:rPr lang="en-US" sz="1600" dirty="0"/>
              <a:t>SHELTER ESSENTIAL FEATURES AND ACCESSORIES .</a:t>
            </a:r>
          </a:p>
          <a:p>
            <a:r>
              <a:rPr lang="en-US" sz="1600" b="1" dirty="0"/>
              <a:t>Chapter 8: </a:t>
            </a:r>
            <a:r>
              <a:rPr lang="en-US" sz="1600" dirty="0"/>
              <a:t>TEST METHODS FOR IMPACT AND PRESSURE TESTING .</a:t>
            </a:r>
          </a:p>
          <a:p>
            <a:r>
              <a:rPr lang="en-US" sz="1600" b="1" dirty="0"/>
              <a:t>Chapter 9: </a:t>
            </a:r>
            <a:r>
              <a:rPr lang="en-US" sz="1600" dirty="0"/>
              <a:t>REFERENCED STANDARDS</a:t>
            </a:r>
          </a:p>
        </p:txBody>
      </p:sp>
      <p:sp>
        <p:nvSpPr>
          <p:cNvPr id="10" name="TextBox 9"/>
          <p:cNvSpPr txBox="1"/>
          <p:nvPr/>
        </p:nvSpPr>
        <p:spPr>
          <a:xfrm>
            <a:off x="3124200" y="1440359"/>
            <a:ext cx="5562600" cy="769441"/>
          </a:xfrm>
          <a:prstGeom prst="rect">
            <a:avLst/>
          </a:prstGeom>
          <a:noFill/>
        </p:spPr>
        <p:txBody>
          <a:bodyPr wrap="square" rtlCol="0">
            <a:spAutoFit/>
          </a:bodyPr>
          <a:lstStyle/>
          <a:p>
            <a:pPr algn="ctr"/>
            <a:r>
              <a:rPr lang="en-US" sz="4400" b="1" dirty="0">
                <a:solidFill>
                  <a:schemeClr val="bg2"/>
                </a:solidFill>
                <a:effectLst>
                  <a:outerShdw blurRad="38100" dist="38100" dir="2700000" algn="tl">
                    <a:srgbClr val="000000">
                      <a:alpha val="43137"/>
                    </a:srgbClr>
                  </a:outerShdw>
                </a:effectLst>
                <a:latin typeface="+mj-lt"/>
                <a:ea typeface="+mj-ea"/>
                <a:cs typeface="+mj-cs"/>
              </a:rPr>
              <a:t>ICC 500 - 2014</a:t>
            </a:r>
          </a:p>
        </p:txBody>
      </p:sp>
      <p:pic>
        <p:nvPicPr>
          <p:cNvPr id="2" name="Picture 1" descr="Cover the the 2014 ICC 500 Storm Shelter Standa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 y="644593"/>
            <a:ext cx="2377440" cy="3074276"/>
          </a:xfrm>
          <a:prstGeom prst="rect">
            <a:avLst/>
          </a:prstGeom>
        </p:spPr>
      </p:pic>
    </p:spTree>
    <p:extLst>
      <p:ext uri="{BB962C8B-B14F-4D97-AF65-F5344CB8AC3E}">
        <p14:creationId xmlns:p14="http://schemas.microsoft.com/office/powerpoint/2010/main" val="928688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Application and Administration</a:t>
            </a:r>
          </a:p>
        </p:txBody>
      </p:sp>
      <p:sp>
        <p:nvSpPr>
          <p:cNvPr id="3" name="Subtitle 2"/>
          <p:cNvSpPr>
            <a:spLocks noGrp="1"/>
          </p:cNvSpPr>
          <p:nvPr>
            <p:ph type="subTitle" idx="1"/>
          </p:nvPr>
        </p:nvSpPr>
        <p:spPr/>
        <p:txBody>
          <a:bodyPr/>
          <a:lstStyle/>
          <a:p>
            <a:r>
              <a:rPr lang="en-US" dirty="0"/>
              <a:t>Chapter 1</a:t>
            </a:r>
          </a:p>
          <a:p>
            <a:endParaRPr lang="en-US" dirty="0"/>
          </a:p>
        </p:txBody>
      </p:sp>
      <p:sp>
        <p:nvSpPr>
          <p:cNvPr id="4" name="Slide Number Placeholder 3"/>
          <p:cNvSpPr>
            <a:spLocks noGrp="1"/>
          </p:cNvSpPr>
          <p:nvPr>
            <p:ph type="sldNum" sz="quarter" idx="10"/>
          </p:nvPr>
        </p:nvSpPr>
        <p:spPr/>
        <p:txBody>
          <a:bodyPr/>
          <a:lstStyle/>
          <a:p>
            <a:pPr>
              <a:defRPr/>
            </a:pPr>
            <a:fld id="{F839E4B6-55D8-4BCE-ABA8-33FB3F24BC0F}" type="slidenum">
              <a:rPr lang="en-US" smtClean="0"/>
              <a:pPr>
                <a:defRPr/>
              </a:pPr>
              <a:t>32</a:t>
            </a:fld>
            <a:endParaRPr lang="en-US" dirty="0"/>
          </a:p>
        </p:txBody>
      </p:sp>
    </p:spTree>
    <p:extLst>
      <p:ext uri="{BB962C8B-B14F-4D97-AF65-F5344CB8AC3E}">
        <p14:creationId xmlns:p14="http://schemas.microsoft.com/office/powerpoint/2010/main" val="2324057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t>Scope, applicability and provisions for compliance</a:t>
            </a:r>
            <a:endParaRPr lang="en-US" dirty="0"/>
          </a:p>
        </p:txBody>
      </p:sp>
      <p:sp>
        <p:nvSpPr>
          <p:cNvPr id="9" name="Content Placeholder 8"/>
          <p:cNvSpPr>
            <a:spLocks noGrp="1"/>
          </p:cNvSpPr>
          <p:nvPr>
            <p:ph idx="1"/>
          </p:nvPr>
        </p:nvSpPr>
        <p:spPr/>
        <p:txBody>
          <a:bodyPr/>
          <a:lstStyle/>
          <a:p>
            <a:r>
              <a:rPr lang="en-US" dirty="0"/>
              <a:t>For tornado and hurricane shelters</a:t>
            </a:r>
          </a:p>
          <a:p>
            <a:r>
              <a:rPr lang="en-US" dirty="0"/>
              <a:t>Can be a separate structure or within another building</a:t>
            </a:r>
          </a:p>
          <a:p>
            <a:r>
              <a:rPr lang="en-US" dirty="0"/>
              <a:t>Provides minimum requirements via alternative compliance paths</a:t>
            </a:r>
          </a:p>
          <a:p>
            <a:r>
              <a:rPr lang="en-US" dirty="0"/>
              <a:t>Construction not addressed should comply with IBC</a:t>
            </a:r>
          </a:p>
          <a:p>
            <a:endParaRPr lang="en-US" dirty="0"/>
          </a:p>
        </p:txBody>
      </p:sp>
      <p:sp>
        <p:nvSpPr>
          <p:cNvPr id="6" name="Footer Placeholder 5"/>
          <p:cNvSpPr>
            <a:spLocks noGrp="1"/>
          </p:cNvSpPr>
          <p:nvPr>
            <p:ph type="ftr" sz="quarter" idx="10"/>
          </p:nvPr>
        </p:nvSpPr>
        <p:spPr/>
        <p:txBody>
          <a:bodyPr/>
          <a:lstStyle/>
          <a:p>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fld id="{6B9204B9-325E-4EF3-AFE6-944B8D91B44D}" type="slidenum">
              <a:rPr lang="en-US" smtClean="0"/>
              <a:pPr/>
              <a:t>33</a:t>
            </a:fld>
            <a:endParaRPr lang="en-US"/>
          </a:p>
        </p:txBody>
      </p:sp>
    </p:spTree>
    <p:extLst>
      <p:ext uri="{BB962C8B-B14F-4D97-AF65-F5344CB8AC3E}">
        <p14:creationId xmlns:p14="http://schemas.microsoft.com/office/powerpoint/2010/main" val="1036081527"/>
      </p:ext>
    </p:extLst>
  </p:cSld>
  <p:clrMapOvr>
    <a:masterClrMapping/>
  </p:clrMapOvr>
  <p:transition advTm="45000">
    <p:random/>
    <p:sndAc>
      <p:stSnd>
        <p:snd r:embed="rId3" name="camera.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Occupancy Section 104</a:t>
            </a:r>
          </a:p>
        </p:txBody>
      </p:sp>
      <p:sp>
        <p:nvSpPr>
          <p:cNvPr id="3" name="Content Placeholder 2"/>
          <p:cNvSpPr>
            <a:spLocks noGrp="1"/>
          </p:cNvSpPr>
          <p:nvPr>
            <p:ph idx="1"/>
          </p:nvPr>
        </p:nvSpPr>
        <p:spPr>
          <a:xfrm>
            <a:off x="457200" y="1600200"/>
            <a:ext cx="6400800" cy="4525963"/>
          </a:xfrm>
        </p:spPr>
        <p:txBody>
          <a:bodyPr/>
          <a:lstStyle/>
          <a:p>
            <a:r>
              <a:rPr lang="en-US" dirty="0"/>
              <a:t>Shelters used for other purposes shall be the IBC Group for those occupancies.</a:t>
            </a:r>
          </a:p>
          <a:p>
            <a:r>
              <a:rPr lang="en-US" dirty="0"/>
              <a:t>Dedicated facilities with &gt;=50 occupants is Group A-3</a:t>
            </a:r>
          </a:p>
          <a:p>
            <a:r>
              <a:rPr lang="en-US" dirty="0"/>
              <a:t>Dedicated facilities with &lt;50 occupants is Group B</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34</a:t>
            </a:fld>
            <a:endParaRPr lang="en-US" dirty="0"/>
          </a:p>
        </p:txBody>
      </p:sp>
      <p:pic>
        <p:nvPicPr>
          <p:cNvPr id="6" name="Picture 5" descr="Sign indicating a space that is both a tornado shelter and a Men's toilet roo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8708" y="2209800"/>
            <a:ext cx="2286000" cy="3048000"/>
          </a:xfrm>
          <a:prstGeom prst="rect">
            <a:avLst/>
          </a:prstGeom>
        </p:spPr>
      </p:pic>
    </p:spTree>
    <p:extLst>
      <p:ext uri="{BB962C8B-B14F-4D97-AF65-F5344CB8AC3E}">
        <p14:creationId xmlns:p14="http://schemas.microsoft.com/office/powerpoint/2010/main" val="1521699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Inspections, foundations, design loads</a:t>
            </a:r>
          </a:p>
        </p:txBody>
      </p:sp>
      <p:sp>
        <p:nvSpPr>
          <p:cNvPr id="10" name="Content Placeholder 9"/>
          <p:cNvSpPr>
            <a:spLocks noGrp="1"/>
          </p:cNvSpPr>
          <p:nvPr>
            <p:ph sz="half" idx="1"/>
          </p:nvPr>
        </p:nvSpPr>
        <p:spPr>
          <a:xfrm>
            <a:off x="457200" y="1600200"/>
            <a:ext cx="8147290" cy="4536329"/>
          </a:xfrm>
        </p:spPr>
        <p:txBody>
          <a:bodyPr>
            <a:normAutofit/>
          </a:bodyPr>
          <a:lstStyle/>
          <a:p>
            <a:r>
              <a:rPr lang="en-US" dirty="0"/>
              <a:t>The code official will inspect.</a:t>
            </a:r>
          </a:p>
          <a:p>
            <a:r>
              <a:rPr lang="en-US" dirty="0"/>
              <a:t>Peer review</a:t>
            </a:r>
          </a:p>
          <a:p>
            <a:r>
              <a:rPr lang="en-US" dirty="0"/>
              <a:t>Special inspections/Observations</a:t>
            </a:r>
          </a:p>
          <a:p>
            <a:r>
              <a:rPr lang="en-US" dirty="0"/>
              <a:t>Construction drawings</a:t>
            </a:r>
          </a:p>
          <a:p>
            <a:r>
              <a:rPr lang="en-US" dirty="0"/>
              <a:t>Labeling (FEMA P-361)</a:t>
            </a:r>
          </a:p>
          <a:p>
            <a:endParaRPr lang="en-US" dirty="0"/>
          </a:p>
        </p:txBody>
      </p:sp>
      <p:sp>
        <p:nvSpPr>
          <p:cNvPr id="13" name="Footer Placeholder 12"/>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12" name="Slide Number Placeholder 11"/>
          <p:cNvSpPr>
            <a:spLocks noGrp="1"/>
          </p:cNvSpPr>
          <p:nvPr>
            <p:ph type="sldNum" sz="quarter" idx="11"/>
          </p:nvPr>
        </p:nvSpPr>
        <p:spPr/>
        <p:txBody>
          <a:bodyPr/>
          <a:lstStyle/>
          <a:p>
            <a:pPr>
              <a:defRPr/>
            </a:pPr>
            <a:fld id="{F8B5DA1B-6C24-4748-B347-265A9C40C776}" type="slidenum">
              <a:rPr lang="en-US" smtClean="0"/>
              <a:pPr>
                <a:defRPr/>
              </a:pPr>
              <a:t>35</a:t>
            </a:fld>
            <a:endParaRPr lang="en-US" dirty="0"/>
          </a:p>
        </p:txBody>
      </p:sp>
      <p:pic>
        <p:nvPicPr>
          <p:cNvPr id="11" name="Picture 25" descr="Code official and architecct wearing hard hats and discussing building plans."/>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15205" y="3505200"/>
            <a:ext cx="3853695" cy="2580141"/>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14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Chapter 2</a:t>
            </a:r>
            <a:br>
              <a:rPr lang="en-US" dirty="0"/>
            </a:br>
            <a:r>
              <a:rPr lang="en-US" dirty="0"/>
              <a:t>Definitions</a:t>
            </a:r>
          </a:p>
        </p:txBody>
      </p:sp>
      <p:sp>
        <p:nvSpPr>
          <p:cNvPr id="2" name="Subtitle 1"/>
          <p:cNvSpPr>
            <a:spLocks noGrp="1"/>
          </p:cNvSpPr>
          <p:nvPr>
            <p:ph type="subTitle" idx="1"/>
          </p:nvPr>
        </p:nvSpPr>
        <p:spPr/>
        <p:txBody>
          <a:bodyPr/>
          <a:lstStyle/>
          <a:p>
            <a:endParaRPr lang="en-US"/>
          </a:p>
        </p:txBody>
      </p:sp>
      <p:sp>
        <p:nvSpPr>
          <p:cNvPr id="3" name="Slide Number Placeholder 2"/>
          <p:cNvSpPr>
            <a:spLocks noGrp="1"/>
          </p:cNvSpPr>
          <p:nvPr>
            <p:ph type="sldNum" sz="quarter" idx="10"/>
          </p:nvPr>
        </p:nvSpPr>
        <p:spPr/>
        <p:txBody>
          <a:bodyPr/>
          <a:lstStyle/>
          <a:p>
            <a:pPr>
              <a:defRPr/>
            </a:pPr>
            <a:fld id="{F839E4B6-55D8-4BCE-ABA8-33FB3F24BC0F}" type="slidenum">
              <a:rPr lang="en-US" smtClean="0"/>
              <a:pPr>
                <a:defRPr/>
              </a:pPr>
              <a:t>36</a:t>
            </a:fld>
            <a:endParaRPr lang="en-US" dirty="0"/>
          </a:p>
        </p:txBody>
      </p:sp>
    </p:spTree>
    <p:extLst>
      <p:ext uri="{BB962C8B-B14F-4D97-AF65-F5344CB8AC3E}">
        <p14:creationId xmlns:p14="http://schemas.microsoft.com/office/powerpoint/2010/main" val="1338574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Definitions</a:t>
            </a:r>
          </a:p>
        </p:txBody>
      </p:sp>
      <p:sp>
        <p:nvSpPr>
          <p:cNvPr id="7" name="Content Placeholder 6"/>
          <p:cNvSpPr>
            <a:spLocks noGrp="1"/>
          </p:cNvSpPr>
          <p:nvPr>
            <p:ph idx="1"/>
          </p:nvPr>
        </p:nvSpPr>
        <p:spPr/>
        <p:txBody>
          <a:bodyPr/>
          <a:lstStyle/>
          <a:p>
            <a:pPr marL="0" indent="0">
              <a:buNone/>
            </a:pPr>
            <a:r>
              <a:rPr lang="en-US" sz="2000" b="1" dirty="0"/>
              <a:t>Same as IBC Definitions.</a:t>
            </a:r>
          </a:p>
          <a:p>
            <a:pPr marL="0" indent="0">
              <a:buNone/>
            </a:pPr>
            <a:endParaRPr lang="en-US" sz="2000" b="1" dirty="0"/>
          </a:p>
          <a:p>
            <a:pPr marL="0" indent="0">
              <a:buNone/>
            </a:pPr>
            <a:r>
              <a:rPr lang="en-US" sz="2000" b="1" dirty="0"/>
              <a:t>STORM SHELTER. </a:t>
            </a:r>
            <a:r>
              <a:rPr lang="en-US" sz="2000" dirty="0"/>
              <a:t>A building, structure or portions thereof, constructed in accordance with this standard</a:t>
            </a:r>
            <a:r>
              <a:rPr lang="en-US" sz="2000" dirty="0">
                <a:solidFill>
                  <a:srgbClr val="FF0000"/>
                </a:solidFill>
              </a:rPr>
              <a:t>, </a:t>
            </a:r>
            <a:r>
              <a:rPr lang="en-US" sz="2000" dirty="0"/>
              <a:t>designated for use during a severe wind storm event, such as a hurricane or tornado.</a:t>
            </a:r>
          </a:p>
          <a:p>
            <a:pPr marL="400050" lvl="1" indent="0">
              <a:buNone/>
            </a:pPr>
            <a:r>
              <a:rPr lang="en-US" sz="2000" b="1" dirty="0"/>
              <a:t>Community storm shelter. </a:t>
            </a:r>
            <a:r>
              <a:rPr lang="en-US" sz="2000" dirty="0"/>
              <a:t>Any storm shelter not defined as a “Residential storm shelter.”</a:t>
            </a:r>
          </a:p>
          <a:p>
            <a:pPr marL="400050" lvl="1" indent="0">
              <a:buNone/>
            </a:pPr>
            <a:r>
              <a:rPr lang="en-US" sz="2000" b="1" dirty="0"/>
              <a:t>Residential storm shelter. </a:t>
            </a:r>
            <a:r>
              <a:rPr lang="en-US" sz="2000" dirty="0"/>
              <a:t>A storm shelter serving occupants of dwelling units and having an occupant load not exceeding 16 persons.</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74AEBC03-E5C4-426C-AB13-2EF13CEBDB37}" type="slidenum">
              <a:rPr lang="en-US" smtClean="0"/>
              <a:pPr>
                <a:defRPr/>
              </a:pPr>
              <a:t>37</a:t>
            </a:fld>
            <a:endParaRPr lang="en-US" dirty="0"/>
          </a:p>
        </p:txBody>
      </p:sp>
      <p:sp>
        <p:nvSpPr>
          <p:cNvPr id="2" name="Content Placeholder 1"/>
          <p:cNvSpPr>
            <a:spLocks noGrp="1"/>
          </p:cNvSpPr>
          <p:nvPr>
            <p:ph sz="quarter" idx="12"/>
          </p:nvPr>
        </p:nvSpPr>
        <p:spPr/>
        <p:txBody>
          <a:bodyPr/>
          <a:lstStyle/>
          <a:p>
            <a:endParaRPr lang="en-US"/>
          </a:p>
        </p:txBody>
      </p:sp>
    </p:spTree>
    <p:extLst>
      <p:ext uri="{BB962C8B-B14F-4D97-AF65-F5344CB8AC3E}">
        <p14:creationId xmlns:p14="http://schemas.microsoft.com/office/powerpoint/2010/main" val="1642339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1600200" y="1600200"/>
            <a:ext cx="4495800" cy="4525963"/>
          </a:xfrm>
        </p:spPr>
        <p:txBody>
          <a:bodyPr/>
          <a:lstStyle/>
          <a:p>
            <a:pPr marL="0" indent="0">
              <a:buNone/>
            </a:pPr>
            <a:r>
              <a:rPr lang="en-US" sz="2000" b="1" dirty="0"/>
              <a:t>AREAS OF CONCENTRATED FURNISHINGS. </a:t>
            </a:r>
          </a:p>
          <a:p>
            <a:r>
              <a:rPr lang="en-US" sz="2000" dirty="0"/>
              <a:t>Fixed furniture or partitions</a:t>
            </a:r>
          </a:p>
          <a:p>
            <a:pPr marL="0" indent="0">
              <a:buNone/>
            </a:pPr>
            <a:endParaRPr lang="en-US" sz="2000" b="1" dirty="0"/>
          </a:p>
          <a:p>
            <a:pPr marL="0" indent="0">
              <a:buNone/>
            </a:pPr>
            <a:r>
              <a:rPr lang="en-US" sz="2000" b="1" dirty="0"/>
              <a:t>AREAS OF UNCONCENTRATED FURNISHINGS. </a:t>
            </a:r>
          </a:p>
          <a:p>
            <a:r>
              <a:rPr lang="en-US" sz="2000" dirty="0"/>
              <a:t>Moveable furniture</a:t>
            </a:r>
          </a:p>
          <a:p>
            <a:endParaRPr lang="en-US" sz="2000" dirty="0"/>
          </a:p>
          <a:p>
            <a:pPr marL="0" indent="0">
              <a:buNone/>
            </a:pPr>
            <a:endParaRPr lang="en-US" sz="2000" b="1" dirty="0"/>
          </a:p>
          <a:p>
            <a:pPr marL="0" indent="0">
              <a:buNone/>
            </a:pPr>
            <a:r>
              <a:rPr lang="en-US" sz="2000" b="1" dirty="0"/>
              <a:t>AREAS OF OPEN PLAN FURNISHINGS. </a:t>
            </a:r>
          </a:p>
          <a:p>
            <a:r>
              <a:rPr lang="en-US" sz="2000" dirty="0"/>
              <a:t>Moveable furniture and no walls</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38</a:t>
            </a:fld>
            <a:endParaRPr lang="en-US" dirty="0"/>
          </a:p>
        </p:txBody>
      </p:sp>
      <p:pic>
        <p:nvPicPr>
          <p:cNvPr id="9" name="Content Placeholder 8" descr="Muli-stall toilet room"/>
          <p:cNvPicPr>
            <a:picLocks noGrp="1" noChangeAspect="1"/>
          </p:cNvPicPr>
          <p:nvPr>
            <p:ph sz="quarter" idx="12"/>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6180667" y="228600"/>
            <a:ext cx="2567453" cy="1906332"/>
          </a:xfrm>
        </p:spPr>
      </p:pic>
      <p:pic>
        <p:nvPicPr>
          <p:cNvPr id="10" name="Picture 9" descr="High school classroom"/>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1033" y="2362200"/>
            <a:ext cx="2514600" cy="1885950"/>
          </a:xfrm>
          <a:prstGeom prst="rect">
            <a:avLst/>
          </a:prstGeom>
        </p:spPr>
      </p:pic>
      <p:pic>
        <p:nvPicPr>
          <p:cNvPr id="11" name="Picture 10" descr="Gym"/>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9500" y="4495800"/>
            <a:ext cx="2540000" cy="1905000"/>
          </a:xfrm>
          <a:prstGeom prst="rect">
            <a:avLst/>
          </a:prstGeom>
        </p:spPr>
      </p:pic>
    </p:spTree>
    <p:extLst>
      <p:ext uri="{BB962C8B-B14F-4D97-AF65-F5344CB8AC3E}">
        <p14:creationId xmlns:p14="http://schemas.microsoft.com/office/powerpoint/2010/main" val="1687086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lstStyle/>
          <a:p>
            <a:pPr marL="0" indent="0">
              <a:buNone/>
            </a:pPr>
            <a:r>
              <a:rPr lang="en-US" sz="2000" b="1" dirty="0"/>
              <a:t>HAZARDS.</a:t>
            </a:r>
          </a:p>
          <a:p>
            <a:pPr marL="0" indent="0">
              <a:buNone/>
            </a:pPr>
            <a:r>
              <a:rPr lang="en-US" sz="2000" b="1" dirty="0"/>
              <a:t>Collapse. </a:t>
            </a:r>
            <a:r>
              <a:rPr lang="en-US" sz="2000" dirty="0"/>
              <a:t>Debris from wind damage to </a:t>
            </a:r>
            <a:r>
              <a:rPr lang="en-US" sz="2000" dirty="0">
                <a:solidFill>
                  <a:srgbClr val="FF0000"/>
                </a:solidFill>
              </a:rPr>
              <a:t>adjacent, taller structures</a:t>
            </a:r>
            <a:r>
              <a:rPr lang="en-US" sz="2000" dirty="0"/>
              <a:t> that could fall onto the shelter.</a:t>
            </a:r>
          </a:p>
          <a:p>
            <a:pPr marL="0" indent="0">
              <a:buNone/>
            </a:pPr>
            <a:r>
              <a:rPr lang="en-US" sz="2000" b="1" dirty="0"/>
              <a:t>Laydown. </a:t>
            </a:r>
            <a:r>
              <a:rPr lang="en-US" sz="2000" dirty="0"/>
              <a:t>Nearby structures such as towers or large trees that could fall onto the shelter, if the shelter is within the </a:t>
            </a:r>
            <a:r>
              <a:rPr lang="en-US" sz="2000" dirty="0">
                <a:solidFill>
                  <a:srgbClr val="FF0000"/>
                </a:solidFill>
              </a:rPr>
              <a:t>laydown radius </a:t>
            </a:r>
            <a:r>
              <a:rPr lang="en-US" sz="2000" dirty="0"/>
              <a:t>of the structure.</a:t>
            </a:r>
          </a:p>
          <a:p>
            <a:pPr marL="0" indent="0">
              <a:buNone/>
            </a:pPr>
            <a:r>
              <a:rPr lang="en-US" sz="2000" b="1" dirty="0"/>
              <a:t>Rollover. </a:t>
            </a:r>
            <a:r>
              <a:rPr lang="en-US" sz="2000" dirty="0">
                <a:solidFill>
                  <a:srgbClr val="FF0000"/>
                </a:solidFill>
              </a:rPr>
              <a:t>Vehicles and small buildings</a:t>
            </a:r>
            <a:r>
              <a:rPr lang="en-US" sz="2000" dirty="0"/>
              <a:t>, such as temporary classroom buildings, that could roll over due to extreme winds and impact the shelter.</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39</a:t>
            </a:fld>
            <a:endParaRPr lang="en-US" dirty="0"/>
          </a:p>
        </p:txBody>
      </p:sp>
      <p:pic>
        <p:nvPicPr>
          <p:cNvPr id="7" name="Content Placeholder 6" descr="Collapsed electrical tower from an ice storm"/>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4074160" y="4781123"/>
            <a:ext cx="2057400" cy="1543050"/>
          </a:xfrm>
        </p:spPr>
      </p:pic>
      <p:pic>
        <p:nvPicPr>
          <p:cNvPr id="8" name="Picture 7" descr="Example of one building collapsed on an adjacen build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4735830"/>
            <a:ext cx="2857500" cy="1606758"/>
          </a:xfrm>
          <a:prstGeom prst="rect">
            <a:avLst/>
          </a:prstGeom>
        </p:spPr>
      </p:pic>
      <p:pic>
        <p:nvPicPr>
          <p:cNvPr id="9" name="Picture 8" descr="Trailers and trucks that were blown against a building by a high wind stor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4796363"/>
            <a:ext cx="2790825" cy="1571625"/>
          </a:xfrm>
          <a:prstGeom prst="rect">
            <a:avLst/>
          </a:prstGeom>
        </p:spPr>
      </p:pic>
    </p:spTree>
    <p:extLst>
      <p:ext uri="{BB962C8B-B14F-4D97-AF65-F5344CB8AC3E}">
        <p14:creationId xmlns:p14="http://schemas.microsoft.com/office/powerpoint/2010/main" val="2883908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1026"/>
          <p:cNvSpPr>
            <a:spLocks noGrp="1" noChangeArrowheads="1"/>
          </p:cNvSpPr>
          <p:nvPr>
            <p:ph type="title"/>
          </p:nvPr>
        </p:nvSpPr>
        <p:spPr/>
        <p:txBody>
          <a:bodyPr/>
          <a:lstStyle/>
          <a:p>
            <a:r>
              <a:rPr lang="en-US" dirty="0"/>
              <a:t>Objectives </a:t>
            </a:r>
          </a:p>
        </p:txBody>
      </p:sp>
      <p:sp>
        <p:nvSpPr>
          <p:cNvPr id="61443" name="Rectangle 1027"/>
          <p:cNvSpPr>
            <a:spLocks noGrp="1" noChangeArrowheads="1"/>
          </p:cNvSpPr>
          <p:nvPr>
            <p:ph sz="half" idx="1"/>
          </p:nvPr>
        </p:nvSpPr>
        <p:spPr/>
        <p:txBody>
          <a:bodyPr/>
          <a:lstStyle/>
          <a:p>
            <a:r>
              <a:rPr lang="en-US" dirty="0"/>
              <a:t>Upon completion of this seminar, you will be better able to:</a:t>
            </a:r>
          </a:p>
          <a:p>
            <a:pPr lvl="1"/>
            <a:r>
              <a:rPr lang="en-US" dirty="0"/>
              <a:t>Identify where the ICC 500 is scoped</a:t>
            </a:r>
            <a:r>
              <a:rPr lang="en-US" dirty="0">
                <a:solidFill>
                  <a:srgbClr val="FF0000"/>
                </a:solidFill>
              </a:rPr>
              <a:t> </a:t>
            </a:r>
            <a:r>
              <a:rPr lang="en-US" dirty="0"/>
              <a:t>in the codes</a:t>
            </a:r>
          </a:p>
          <a:p>
            <a:pPr lvl="1"/>
            <a:r>
              <a:rPr lang="en-US" dirty="0"/>
              <a:t>Determine the extent to which storm shelter standard provisions apply.</a:t>
            </a:r>
          </a:p>
          <a:p>
            <a:pPr lvl="1"/>
            <a:r>
              <a:rPr lang="en-US" dirty="0"/>
              <a:t>Identify scoping and technical requirements</a:t>
            </a:r>
          </a:p>
        </p:txBody>
      </p:sp>
      <p:sp>
        <p:nvSpPr>
          <p:cNvPr id="3" name="Footer Placeholder 2"/>
          <p:cNvSpPr>
            <a:spLocks noGrp="1"/>
          </p:cNvSpPr>
          <p:nvPr>
            <p:ph type="ftr" sz="quarter" idx="10"/>
          </p:nvPr>
        </p:nvSpPr>
        <p:spPr/>
        <p:txBody>
          <a:bodyPr/>
          <a:lstStyle/>
          <a:p>
            <a:pPr>
              <a:defRPr/>
            </a:pPr>
            <a:r>
              <a:rPr lang="en-US"/>
              <a:t>Overview of the ICC 500: ICC/NSSA Standard for the Design and Construction of Storm Shelters</a:t>
            </a:r>
          </a:p>
        </p:txBody>
      </p:sp>
      <p:sp>
        <p:nvSpPr>
          <p:cNvPr id="2" name="Slide Number Placeholder 1"/>
          <p:cNvSpPr>
            <a:spLocks noGrp="1"/>
          </p:cNvSpPr>
          <p:nvPr>
            <p:ph type="sldNum" sz="quarter" idx="11"/>
          </p:nvPr>
        </p:nvSpPr>
        <p:spPr/>
        <p:txBody>
          <a:bodyPr/>
          <a:lstStyle/>
          <a:p>
            <a:pPr>
              <a:defRPr/>
            </a:pPr>
            <a:fld id="{4C9BA85A-05AB-40DE-A642-B306DDD4645C}" type="slidenum">
              <a:rPr lang="en-US" smtClean="0"/>
              <a:pPr>
                <a:defRPr/>
              </a:pPr>
              <a:t>4</a:t>
            </a:fld>
            <a:endParaRPr lang="en-US" dirty="0"/>
          </a:p>
        </p:txBody>
      </p:sp>
    </p:spTree>
    <p:custDataLst>
      <p:tags r:id="rId1"/>
    </p:custDataLst>
    <p:extLst>
      <p:ext uri="{BB962C8B-B14F-4D97-AF65-F5344CB8AC3E}">
        <p14:creationId xmlns:p14="http://schemas.microsoft.com/office/powerpoint/2010/main" val="221764016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lstStyle/>
          <a:p>
            <a:pPr marL="0" indent="0">
              <a:buNone/>
            </a:pPr>
            <a:r>
              <a:rPr lang="en-US" sz="2000" b="1" dirty="0"/>
              <a:t>IMPACT-PROTECTIVE SYSTEM. </a:t>
            </a:r>
            <a:r>
              <a:rPr lang="en-US" sz="2000" dirty="0"/>
              <a:t>A system or device such as a shutter, door or other device mounted on the inside or outside of the exterior wall of a shelter that has been demonstrated by testing to be capable of withstanding the impact of test missiles as detailed in this standard.</a:t>
            </a:r>
          </a:p>
          <a:p>
            <a:pPr marL="0" indent="0">
              <a:buNone/>
            </a:pPr>
            <a:endParaRPr lang="en-US" sz="2000" b="1" dirty="0"/>
          </a:p>
          <a:p>
            <a:pPr marL="0" indent="0">
              <a:buNone/>
            </a:pPr>
            <a:r>
              <a:rPr lang="en-US" sz="2000" b="1" dirty="0"/>
              <a:t>REBOUND IMPACT. </a:t>
            </a:r>
            <a:r>
              <a:rPr lang="en-US" sz="2000" dirty="0"/>
              <a:t>The rebound impact by a test missile, or fragments thereof, on a portion of the shelter protective envelope after the test missile has impacted another surface of the shelter protective envelope.</a:t>
            </a:r>
          </a:p>
          <a:p>
            <a:pPr marL="0" indent="0">
              <a:buNone/>
            </a:pPr>
            <a:endParaRPr lang="en-US" sz="2000" dirty="0"/>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40</a:t>
            </a:fld>
            <a:endParaRPr lang="en-US" dirty="0"/>
          </a:p>
        </p:txBody>
      </p:sp>
      <p:sp>
        <p:nvSpPr>
          <p:cNvPr id="7" name="Content Placeholder 6"/>
          <p:cNvSpPr>
            <a:spLocks noGrp="1"/>
          </p:cNvSpPr>
          <p:nvPr>
            <p:ph sz="quarter" idx="12"/>
          </p:nvPr>
        </p:nvSpPr>
        <p:spPr/>
        <p:txBody>
          <a:bodyPr/>
          <a:lstStyle/>
          <a:p>
            <a:endParaRPr lang="en-US"/>
          </a:p>
        </p:txBody>
      </p:sp>
    </p:spTree>
    <p:extLst>
      <p:ext uri="{BB962C8B-B14F-4D97-AF65-F5344CB8AC3E}">
        <p14:creationId xmlns:p14="http://schemas.microsoft.com/office/powerpoint/2010/main" val="1021635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5257800" y="990600"/>
            <a:ext cx="3429000" cy="1752601"/>
          </a:xfrm>
        </p:spPr>
        <p:txBody>
          <a:bodyPr/>
          <a:lstStyle/>
          <a:p>
            <a:pPr marL="0" indent="0">
              <a:buNone/>
            </a:pPr>
            <a:r>
              <a:rPr lang="en-US" sz="2000" b="1" dirty="0"/>
              <a:t>PROTECTED OCCUPANT AREA. </a:t>
            </a:r>
            <a:endParaRPr lang="en-US" sz="2000" dirty="0"/>
          </a:p>
          <a:p>
            <a:pPr marL="0" indent="0">
              <a:buNone/>
            </a:pPr>
            <a:r>
              <a:rPr lang="en-US" sz="2000" b="1" dirty="0"/>
              <a:t>SHELTER ENTRY SYSTEM, ALCOVE. </a:t>
            </a:r>
            <a:endParaRPr lang="en-US" sz="2000" dirty="0"/>
          </a:p>
          <a:p>
            <a:pPr marL="0" indent="0">
              <a:buNone/>
            </a:pPr>
            <a:r>
              <a:rPr lang="en-US" sz="2000" b="1" dirty="0"/>
              <a:t>SHELTER ENTRY SYSTEM, BAFFLED. </a:t>
            </a:r>
          </a:p>
          <a:p>
            <a:pPr marL="0" indent="0">
              <a:buNone/>
            </a:pPr>
            <a:endParaRPr lang="en-US" sz="2000" b="1" dirty="0"/>
          </a:p>
          <a:p>
            <a:pPr marL="0" indent="0">
              <a:buNone/>
            </a:pPr>
            <a:endParaRPr lang="en-US" sz="2000" b="1" dirty="0"/>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41</a:t>
            </a:fld>
            <a:endParaRPr lang="en-US" dirty="0"/>
          </a:p>
        </p:txBody>
      </p:sp>
      <p:sp>
        <p:nvSpPr>
          <p:cNvPr id="8" name="TextBox 7"/>
          <p:cNvSpPr txBox="1"/>
          <p:nvPr/>
        </p:nvSpPr>
        <p:spPr>
          <a:xfrm>
            <a:off x="5257800" y="3657600"/>
            <a:ext cx="3429000" cy="2308324"/>
          </a:xfrm>
          <a:prstGeom prst="rect">
            <a:avLst/>
          </a:prstGeom>
          <a:noFill/>
        </p:spPr>
        <p:txBody>
          <a:bodyPr wrap="square" rtlCol="0">
            <a:spAutoFit/>
          </a:bodyPr>
          <a:lstStyle/>
          <a:p>
            <a:pPr marL="0" indent="0">
              <a:buNone/>
            </a:pPr>
            <a:r>
              <a:rPr lang="en-US" b="1" dirty="0"/>
              <a:t>SHELTER ENVELOPE. </a:t>
            </a:r>
            <a:r>
              <a:rPr lang="en-US" dirty="0"/>
              <a:t>The protective walls, roofs, doors</a:t>
            </a:r>
          </a:p>
          <a:p>
            <a:pPr marL="0" indent="0">
              <a:buNone/>
            </a:pPr>
            <a:r>
              <a:rPr lang="en-US" dirty="0"/>
              <a:t>and other protected openings that are designed to meet the</a:t>
            </a:r>
          </a:p>
          <a:p>
            <a:pPr marL="0" indent="0">
              <a:buNone/>
            </a:pPr>
            <a:r>
              <a:rPr lang="en-US" dirty="0"/>
              <a:t>requirements of Chapter 3 to provide protection to occupants during a severe windstorm.</a:t>
            </a:r>
          </a:p>
          <a:p>
            <a:endParaRPr lang="en-US" dirty="0"/>
          </a:p>
        </p:txBody>
      </p:sp>
      <p:pic>
        <p:nvPicPr>
          <p:cNvPr id="10" name="Picture 9" descr="Drawing of a baffled entry system with an unprotected area and a protected occupant area."/>
          <p:cNvPicPr>
            <a:picLocks noChangeAspect="1"/>
          </p:cNvPicPr>
          <p:nvPr/>
        </p:nvPicPr>
        <p:blipFill rotWithShape="1">
          <a:blip r:embed="rId3">
            <a:extLst>
              <a:ext uri="{28A0092B-C50C-407E-A947-70E740481C1C}">
                <a14:useLocalDpi xmlns:a14="http://schemas.microsoft.com/office/drawing/2010/main" val="0"/>
              </a:ext>
            </a:extLst>
          </a:blip>
          <a:srcRect l="4747" r="8448"/>
          <a:stretch/>
        </p:blipFill>
        <p:spPr>
          <a:xfrm>
            <a:off x="685800" y="1730901"/>
            <a:ext cx="4208663" cy="4084320"/>
          </a:xfrm>
          <a:prstGeom prst="rect">
            <a:avLst/>
          </a:prstGeom>
        </p:spPr>
      </p:pic>
    </p:spTree>
    <p:extLst>
      <p:ext uri="{BB962C8B-B14F-4D97-AF65-F5344CB8AC3E}">
        <p14:creationId xmlns:p14="http://schemas.microsoft.com/office/powerpoint/2010/main" val="48409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n-US" dirty="0"/>
              <a:t>Chapter 3 – </a:t>
            </a:r>
            <a:br>
              <a:rPr lang="en-US" dirty="0"/>
            </a:br>
            <a:r>
              <a:rPr lang="en-US" dirty="0"/>
              <a:t>Structural Design Criteria</a:t>
            </a:r>
            <a:br>
              <a:rPr lang="en-US" dirty="0"/>
            </a:br>
            <a:r>
              <a:rPr lang="en-US" dirty="0"/>
              <a:t>Chapter 6 - Fire Safety</a:t>
            </a:r>
          </a:p>
        </p:txBody>
      </p:sp>
      <p:sp>
        <p:nvSpPr>
          <p:cNvPr id="2" name="Subtitle 1"/>
          <p:cNvSpPr>
            <a:spLocks noGrp="1"/>
          </p:cNvSpPr>
          <p:nvPr>
            <p:ph type="subTitle" idx="1"/>
          </p:nvPr>
        </p:nvSpPr>
        <p:spPr/>
        <p:txBody>
          <a:bodyPr/>
          <a:lstStyle/>
          <a:p>
            <a:endParaRPr lang="en-US"/>
          </a:p>
        </p:txBody>
      </p:sp>
      <p:sp>
        <p:nvSpPr>
          <p:cNvPr id="3" name="Slide Number Placeholder 2"/>
          <p:cNvSpPr>
            <a:spLocks noGrp="1"/>
          </p:cNvSpPr>
          <p:nvPr>
            <p:ph type="sldNum" sz="quarter" idx="10"/>
          </p:nvPr>
        </p:nvSpPr>
        <p:spPr/>
        <p:txBody>
          <a:bodyPr/>
          <a:lstStyle/>
          <a:p>
            <a:pPr>
              <a:defRPr/>
            </a:pPr>
            <a:fld id="{F839E4B6-55D8-4BCE-ABA8-33FB3F24BC0F}" type="slidenum">
              <a:rPr lang="en-US" smtClean="0"/>
              <a:pPr>
                <a:defRPr/>
              </a:pPr>
              <a:t>42</a:t>
            </a:fld>
            <a:endParaRPr lang="en-US" dirty="0"/>
          </a:p>
        </p:txBody>
      </p:sp>
    </p:spTree>
    <p:extLst>
      <p:ext uri="{BB962C8B-B14F-4D97-AF65-F5344CB8AC3E}">
        <p14:creationId xmlns:p14="http://schemas.microsoft.com/office/powerpoint/2010/main" val="1303015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t>
            </a:r>
          </a:p>
        </p:txBody>
      </p:sp>
      <p:sp>
        <p:nvSpPr>
          <p:cNvPr id="3" name="Content Placeholder 2"/>
          <p:cNvSpPr>
            <a:spLocks noGrp="1"/>
          </p:cNvSpPr>
          <p:nvPr>
            <p:ph idx="1"/>
          </p:nvPr>
        </p:nvSpPr>
        <p:spPr/>
        <p:txBody>
          <a:bodyPr/>
          <a:lstStyle/>
          <a:p>
            <a:r>
              <a:rPr lang="en-US" dirty="0"/>
              <a:t>Provides design requirements to resists high wind pressures and flying debris.  </a:t>
            </a:r>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43</a:t>
            </a:fld>
            <a:endParaRPr lang="en-US" dirty="0"/>
          </a:p>
        </p:txBody>
      </p:sp>
      <p:pic>
        <p:nvPicPr>
          <p:cNvPr id="7" name="Picture 6" descr="Two people looking at tornado damage to their h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971800"/>
            <a:ext cx="4876800" cy="2743200"/>
          </a:xfrm>
          <a:prstGeom prst="rect">
            <a:avLst/>
          </a:prstGeom>
        </p:spPr>
      </p:pic>
    </p:spTree>
    <p:extLst>
      <p:ext uri="{BB962C8B-B14F-4D97-AF65-F5344CB8AC3E}">
        <p14:creationId xmlns:p14="http://schemas.microsoft.com/office/powerpoint/2010/main" val="348873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t>
            </a:r>
          </a:p>
        </p:txBody>
      </p:sp>
      <p:sp>
        <p:nvSpPr>
          <p:cNvPr id="3" name="Content Placeholder 2"/>
          <p:cNvSpPr>
            <a:spLocks noGrp="1"/>
          </p:cNvSpPr>
          <p:nvPr>
            <p:ph idx="1"/>
          </p:nvPr>
        </p:nvSpPr>
        <p:spPr/>
        <p:txBody>
          <a:bodyPr/>
          <a:lstStyle/>
          <a:p>
            <a:r>
              <a:rPr lang="en-US" sz="2800" dirty="0"/>
              <a:t>Provide construction requirements for:</a:t>
            </a:r>
          </a:p>
          <a:p>
            <a:pPr lvl="1"/>
            <a:r>
              <a:rPr lang="en-US" sz="2400" dirty="0"/>
              <a:t>The main wind resisting structural system</a:t>
            </a:r>
          </a:p>
          <a:p>
            <a:pPr lvl="1"/>
            <a:r>
              <a:rPr lang="en-US" sz="2400" dirty="0"/>
              <a:t>Components and cladding.  </a:t>
            </a:r>
          </a:p>
          <a:p>
            <a:pPr lvl="1"/>
            <a:r>
              <a:rPr lang="en-US" sz="2400" dirty="0"/>
              <a:t>Basic occupant life safety and health requirements</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44</a:t>
            </a:fld>
            <a:endParaRPr lang="en-US" dirty="0"/>
          </a:p>
        </p:txBody>
      </p:sp>
    </p:spTree>
    <p:extLst>
      <p:ext uri="{BB962C8B-B14F-4D97-AF65-F5344CB8AC3E}">
        <p14:creationId xmlns:p14="http://schemas.microsoft.com/office/powerpoint/2010/main" val="349788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Features</a:t>
            </a:r>
          </a:p>
        </p:txBody>
      </p:sp>
      <p:sp>
        <p:nvSpPr>
          <p:cNvPr id="3" name="Content Placeholder 2"/>
          <p:cNvSpPr>
            <a:spLocks noGrp="1"/>
          </p:cNvSpPr>
          <p:nvPr>
            <p:ph idx="1"/>
          </p:nvPr>
        </p:nvSpPr>
        <p:spPr/>
        <p:txBody>
          <a:bodyPr/>
          <a:lstStyle/>
          <a:p>
            <a:r>
              <a:rPr lang="en-US" dirty="0"/>
              <a:t>Water loads</a:t>
            </a:r>
          </a:p>
          <a:p>
            <a:r>
              <a:rPr lang="en-US" dirty="0"/>
              <a:t>Wind loads</a:t>
            </a:r>
          </a:p>
          <a:p>
            <a:r>
              <a:rPr lang="en-US" dirty="0"/>
              <a:t>Debris</a:t>
            </a:r>
          </a:p>
          <a:p>
            <a:r>
              <a:rPr lang="en-US" dirty="0"/>
              <a:t>Other concerns</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45</a:t>
            </a:fld>
            <a:endParaRPr lang="en-US" dirty="0"/>
          </a:p>
        </p:txBody>
      </p:sp>
      <p:pic>
        <p:nvPicPr>
          <p:cNvPr id="7" name="Picture 6" descr="Palm trees blowing during a hurricane"/>
          <p:cNvPicPr>
            <a:picLocks noChangeAspect="1"/>
          </p:cNvPicPr>
          <p:nvPr/>
        </p:nvPicPr>
        <p:blipFill>
          <a:blip r:embed="rId3" cstate="print"/>
          <a:stretch>
            <a:fillRect/>
          </a:stretch>
        </p:blipFill>
        <p:spPr>
          <a:xfrm>
            <a:off x="4038600" y="1371600"/>
            <a:ext cx="4267200" cy="32004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loads </a:t>
            </a:r>
          </a:p>
        </p:txBody>
      </p:sp>
      <p:sp>
        <p:nvSpPr>
          <p:cNvPr id="3" name="Content Placeholder 2"/>
          <p:cNvSpPr>
            <a:spLocks noGrp="1"/>
          </p:cNvSpPr>
          <p:nvPr>
            <p:ph sz="half" idx="1"/>
          </p:nvPr>
        </p:nvSpPr>
        <p:spPr/>
        <p:txBody>
          <a:bodyPr/>
          <a:lstStyle/>
          <a:p>
            <a:r>
              <a:rPr lang="en-US" dirty="0"/>
              <a:t>Rain loads</a:t>
            </a:r>
          </a:p>
          <a:p>
            <a:pPr lvl="1"/>
            <a:r>
              <a:rPr lang="en-US" dirty="0"/>
              <a:t>6” per hour in addition to rate in maps</a:t>
            </a:r>
          </a:p>
          <a:p>
            <a:r>
              <a:rPr lang="en-US" dirty="0"/>
              <a:t>Hydrostatic loads</a:t>
            </a:r>
          </a:p>
          <a:p>
            <a:r>
              <a:rPr lang="en-US" dirty="0"/>
              <a:t>Flood loads</a:t>
            </a:r>
          </a:p>
        </p:txBody>
      </p:sp>
      <p:pic>
        <p:nvPicPr>
          <p:cNvPr id="7" name="Content Placeholder 6" descr="map of annual rainfall in the central portion of the United State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22359" y="685800"/>
            <a:ext cx="4821641" cy="5666993"/>
          </a:xfrm>
        </p:spPr>
      </p:pic>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46</a:t>
            </a:fld>
            <a:endParaRPr lang="en-US" dirty="0"/>
          </a:p>
        </p:txBody>
      </p:sp>
    </p:spTree>
    <p:extLst>
      <p:ext uri="{BB962C8B-B14F-4D97-AF65-F5344CB8AC3E}">
        <p14:creationId xmlns:p14="http://schemas.microsoft.com/office/powerpoint/2010/main" val="4350116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Wind loads</a:t>
            </a:r>
          </a:p>
        </p:txBody>
      </p:sp>
      <p:sp>
        <p:nvSpPr>
          <p:cNvPr id="3" name="Content Placeholder 2"/>
          <p:cNvSpPr>
            <a:spLocks noGrp="1"/>
          </p:cNvSpPr>
          <p:nvPr>
            <p:ph sz="half" idx="1"/>
          </p:nvPr>
        </p:nvSpPr>
        <p:spPr/>
        <p:txBody>
          <a:bodyPr/>
          <a:lstStyle/>
          <a:p>
            <a:r>
              <a:rPr lang="en-US" sz="2800" dirty="0"/>
              <a:t>Wind load contour maps</a:t>
            </a:r>
          </a:p>
          <a:p>
            <a:r>
              <a:rPr lang="en-US" sz="2800" dirty="0"/>
              <a:t>Hurricanes</a:t>
            </a:r>
          </a:p>
          <a:p>
            <a:pPr lvl="1"/>
            <a:r>
              <a:rPr lang="en-US" sz="1600" dirty="0"/>
              <a:t>Atlantic coast and Gulf of Mexico</a:t>
            </a:r>
          </a:p>
          <a:p>
            <a:pPr lvl="1"/>
            <a:r>
              <a:rPr lang="en-US" sz="1600" dirty="0"/>
              <a:t>Hawaii, Puerto Rico, Guam and Virgin Islands</a:t>
            </a:r>
          </a:p>
          <a:p>
            <a:r>
              <a:rPr lang="en-US" dirty="0"/>
              <a:t>Tornado</a:t>
            </a:r>
          </a:p>
          <a:p>
            <a:pPr lvl="1"/>
            <a:r>
              <a:rPr lang="en-US" sz="1600" dirty="0"/>
              <a:t>Mid-west and eastern states</a:t>
            </a:r>
          </a:p>
          <a:p>
            <a:pPr lvl="1"/>
            <a:r>
              <a:rPr lang="en-US" sz="1600" dirty="0"/>
              <a:t>Alaska, American Samoa, Guam, Hawaii, Puerto Rice, Virgin Islands</a:t>
            </a:r>
          </a:p>
          <a:p>
            <a:endParaRPr lang="en-US" dirty="0"/>
          </a:p>
          <a:p>
            <a:pPr marL="457200" lvl="1" indent="0">
              <a:buNone/>
            </a:pPr>
            <a:endParaRPr lang="en-US" dirty="0"/>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47</a:t>
            </a:fld>
            <a:endParaRPr lang="en-US" dirty="0"/>
          </a:p>
        </p:txBody>
      </p:sp>
      <p:pic>
        <p:nvPicPr>
          <p:cNvPr id="10" name="Picture 9" descr="hurricane logo"/>
          <p:cNvPicPr>
            <a:picLocks noChangeAspect="1"/>
          </p:cNvPicPr>
          <p:nvPr/>
        </p:nvPicPr>
        <p:blipFill>
          <a:blip r:embed="rId3" cstate="print"/>
          <a:stretch>
            <a:fillRect/>
          </a:stretch>
        </p:blipFill>
        <p:spPr>
          <a:xfrm>
            <a:off x="2743200" y="2438400"/>
            <a:ext cx="508000" cy="508000"/>
          </a:xfrm>
          <a:prstGeom prst="rect">
            <a:avLst/>
          </a:prstGeom>
        </p:spPr>
      </p:pic>
      <p:pic>
        <p:nvPicPr>
          <p:cNvPr id="11" name="Picture 10" descr="tornado logo"/>
          <p:cNvPicPr>
            <a:picLocks noChangeAspect="1"/>
          </p:cNvPicPr>
          <p:nvPr/>
        </p:nvPicPr>
        <p:blipFill>
          <a:blip r:embed="rId4" cstate="print"/>
          <a:stretch>
            <a:fillRect/>
          </a:stretch>
        </p:blipFill>
        <p:spPr>
          <a:xfrm>
            <a:off x="2438400" y="3886200"/>
            <a:ext cx="476250" cy="476250"/>
          </a:xfrm>
          <a:prstGeom prst="rect">
            <a:avLst/>
          </a:prstGeom>
        </p:spPr>
      </p:pic>
      <p:pic>
        <p:nvPicPr>
          <p:cNvPr id="12" name="Content Placeholder 8" descr="Map indicating average wind speeds for the United States.  The central United States, commonly referred too as Tornado Alley is shown in red with a 250 mph wi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572000" y="1416996"/>
            <a:ext cx="4302023" cy="3379438"/>
          </a:xfrm>
          <a:prstGeom prst="rect">
            <a:avLst/>
          </a:prstGeom>
          <a:noFill/>
          <a:ln w="9525">
            <a:noFill/>
            <a:miter lim="800000"/>
            <a:headEnd/>
            <a:tailEnd/>
          </a:ln>
        </p:spPr>
      </p:pic>
    </p:spTree>
    <p:extLst>
      <p:ext uri="{BB962C8B-B14F-4D97-AF65-F5344CB8AC3E}">
        <p14:creationId xmlns:p14="http://schemas.microsoft.com/office/powerpoint/2010/main" val="2040871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loads</a:t>
            </a:r>
          </a:p>
        </p:txBody>
      </p:sp>
      <p:sp>
        <p:nvSpPr>
          <p:cNvPr id="3" name="Content Placeholder 2"/>
          <p:cNvSpPr>
            <a:spLocks noGrp="1"/>
          </p:cNvSpPr>
          <p:nvPr>
            <p:ph idx="1"/>
          </p:nvPr>
        </p:nvSpPr>
        <p:spPr>
          <a:xfrm>
            <a:off x="457200" y="1600200"/>
            <a:ext cx="6781800" cy="4525963"/>
          </a:xfrm>
        </p:spPr>
        <p:txBody>
          <a:bodyPr/>
          <a:lstStyle/>
          <a:p>
            <a:r>
              <a:rPr lang="en-US" dirty="0"/>
              <a:t>Modifications to ASCE 7 Method 2</a:t>
            </a:r>
          </a:p>
          <a:p>
            <a:pPr lvl="1"/>
            <a:r>
              <a:rPr lang="en-US" dirty="0"/>
              <a:t>Wind directional factor, </a:t>
            </a:r>
            <a:r>
              <a:rPr lang="en-US" dirty="0" err="1"/>
              <a:t>K</a:t>
            </a:r>
            <a:r>
              <a:rPr lang="en-US" baseline="-25000" dirty="0" err="1"/>
              <a:t>d</a:t>
            </a:r>
            <a:endParaRPr lang="en-US" baseline="-25000" dirty="0"/>
          </a:p>
          <a:p>
            <a:pPr lvl="1"/>
            <a:r>
              <a:rPr lang="en-US" dirty="0"/>
              <a:t>Importance factor, I</a:t>
            </a:r>
          </a:p>
          <a:p>
            <a:pPr lvl="1"/>
            <a:r>
              <a:rPr lang="en-US" dirty="0"/>
              <a:t>Exposure category</a:t>
            </a:r>
          </a:p>
          <a:p>
            <a:pPr lvl="1"/>
            <a:r>
              <a:rPr lang="en-US" dirty="0"/>
              <a:t>Topographic effects, </a:t>
            </a:r>
            <a:r>
              <a:rPr lang="en-US" dirty="0" err="1"/>
              <a:t>K</a:t>
            </a:r>
            <a:r>
              <a:rPr lang="en-US" baseline="-25000" dirty="0" err="1"/>
              <a:t>zt</a:t>
            </a:r>
            <a:endParaRPr lang="en-US" baseline="-25000" dirty="0"/>
          </a:p>
          <a:p>
            <a:pPr lvl="1"/>
            <a:r>
              <a:rPr lang="en-US" dirty="0"/>
              <a:t>Enclosure classification</a:t>
            </a:r>
          </a:p>
          <a:p>
            <a:pPr lvl="1"/>
            <a:r>
              <a:rPr lang="en-US" dirty="0"/>
              <a:t>Atmospheric Pressure Change, APC </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48</a:t>
            </a:fld>
            <a:endParaRPr lang="en-US" dirty="0"/>
          </a:p>
        </p:txBody>
      </p:sp>
      <p:pic>
        <p:nvPicPr>
          <p:cNvPr id="6" name="Picture 5" descr="Cover of ASCE 7"/>
          <p:cNvPicPr>
            <a:picLocks noChangeAspect="1"/>
          </p:cNvPicPr>
          <p:nvPr/>
        </p:nvPicPr>
        <p:blipFill>
          <a:blip r:embed="rId3" cstate="print"/>
          <a:stretch>
            <a:fillRect/>
          </a:stretch>
        </p:blipFill>
        <p:spPr>
          <a:xfrm>
            <a:off x="6781800" y="2270459"/>
            <a:ext cx="1959102" cy="2577766"/>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Debris</a:t>
            </a:r>
          </a:p>
        </p:txBody>
      </p:sp>
      <p:sp>
        <p:nvSpPr>
          <p:cNvPr id="3" name="Content Placeholder 2"/>
          <p:cNvSpPr>
            <a:spLocks noGrp="1"/>
          </p:cNvSpPr>
          <p:nvPr>
            <p:ph idx="1"/>
          </p:nvPr>
        </p:nvSpPr>
        <p:spPr>
          <a:xfrm>
            <a:off x="76200" y="1371600"/>
            <a:ext cx="4724400" cy="3667760"/>
          </a:xfrm>
        </p:spPr>
        <p:txBody>
          <a:bodyPr/>
          <a:lstStyle/>
          <a:p>
            <a:r>
              <a:rPr lang="en-US" sz="2400" dirty="0"/>
              <a:t>Research based on compact, rod and plate type missiles.</a:t>
            </a:r>
          </a:p>
          <a:p>
            <a:r>
              <a:rPr lang="en-US" sz="2400" dirty="0"/>
              <a:t>Test methodology for testing walls, doors, shutters, and windows for impact from flying debris</a:t>
            </a:r>
          </a:p>
          <a:p>
            <a:r>
              <a:rPr lang="en-US" sz="2400" dirty="0"/>
              <a:t>The debris missiles expected for tornadoes is considerably higher than hurricanes</a:t>
            </a:r>
          </a:p>
          <a:p>
            <a:endParaRPr lang="en-US" dirty="0"/>
          </a:p>
          <a:p>
            <a:pPr marL="457200" lvl="1" indent="0">
              <a:buNone/>
            </a:pPr>
            <a:endParaRPr lang="en-US" dirty="0"/>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49</a:t>
            </a:fld>
            <a:endParaRPr lang="en-US" dirty="0"/>
          </a:p>
        </p:txBody>
      </p:sp>
      <p:pic>
        <p:nvPicPr>
          <p:cNvPr id="8194" name="Picture 2" descr="Photo of severe tornado damage to a hom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21" r="16054"/>
          <a:stretch/>
        </p:blipFill>
        <p:spPr bwMode="auto">
          <a:xfrm>
            <a:off x="4876800" y="838200"/>
            <a:ext cx="3859619" cy="413512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871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organization</a:t>
            </a:r>
          </a:p>
        </p:txBody>
      </p:sp>
      <p:sp>
        <p:nvSpPr>
          <p:cNvPr id="3" name="Content Placeholder 2"/>
          <p:cNvSpPr>
            <a:spLocks noGrp="1"/>
          </p:cNvSpPr>
          <p:nvPr>
            <p:ph idx="1"/>
          </p:nvPr>
        </p:nvSpPr>
        <p:spPr/>
        <p:txBody>
          <a:bodyPr/>
          <a:lstStyle/>
          <a:p>
            <a:r>
              <a:rPr lang="en-US" dirty="0"/>
              <a:t>Title slides indicating topic/main code section</a:t>
            </a:r>
          </a:p>
          <a:p>
            <a:endParaRPr lang="en-US" sz="1400" dirty="0"/>
          </a:p>
          <a:p>
            <a:r>
              <a:rPr lang="en-US" dirty="0"/>
              <a:t>Performance requirements – Main ideas/ Philosophy</a:t>
            </a:r>
          </a:p>
          <a:p>
            <a:endParaRPr lang="en-US" sz="1400" dirty="0"/>
          </a:p>
          <a:p>
            <a:r>
              <a:rPr lang="en-US" dirty="0"/>
              <a:t>Code definitions or tables</a:t>
            </a:r>
          </a:p>
          <a:p>
            <a:endParaRPr lang="en-US" sz="1400" dirty="0"/>
          </a:p>
          <a:p>
            <a:r>
              <a:rPr lang="en-US" dirty="0"/>
              <a:t>Example</a:t>
            </a:r>
          </a:p>
          <a:p>
            <a:endParaRPr lang="en-US" sz="1400" dirty="0"/>
          </a:p>
          <a:p>
            <a:r>
              <a:rPr lang="en-US" dirty="0"/>
              <a:t>Quick questions on what we learned</a:t>
            </a:r>
          </a:p>
          <a:p>
            <a:endParaRPr lang="en-US" dirty="0"/>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F8B5DA1B-6C24-4748-B347-265A9C40C776}" type="slidenum">
              <a:rPr lang="en-US" smtClean="0"/>
              <a:pPr>
                <a:defRPr/>
              </a:pPr>
              <a:t>5</a:t>
            </a:fld>
            <a:endParaRPr lang="en-US" dirty="0"/>
          </a:p>
        </p:txBody>
      </p:sp>
      <p:pic>
        <p:nvPicPr>
          <p:cNvPr id="21" name="Picture 8" descr="Key learning  logo"/>
          <p:cNvPicPr>
            <a:picLocks noChangeAspect="1"/>
          </p:cNvPicPr>
          <p:nvPr/>
        </p:nvPicPr>
        <p:blipFill>
          <a:blip r:embed="rId3" cstate="print"/>
          <a:stretch>
            <a:fillRect/>
          </a:stretch>
        </p:blipFill>
        <p:spPr bwMode="auto">
          <a:xfrm>
            <a:off x="260721" y="1981200"/>
            <a:ext cx="690419" cy="793049"/>
          </a:xfrm>
          <a:prstGeom prst="rect">
            <a:avLst/>
          </a:prstGeom>
          <a:noFill/>
          <a:ln w="9525">
            <a:noFill/>
            <a:miter lim="800000"/>
            <a:headEnd/>
            <a:tailEnd/>
          </a:ln>
        </p:spPr>
      </p:pic>
      <p:pic>
        <p:nvPicPr>
          <p:cNvPr id="22" name="Picture 8" descr="Codebook logo"/>
          <p:cNvPicPr>
            <a:picLocks noChangeAspect="1"/>
          </p:cNvPicPr>
          <p:nvPr/>
        </p:nvPicPr>
        <p:blipFill>
          <a:blip r:embed="rId4" cstate="print"/>
          <a:stretch>
            <a:fillRect/>
          </a:stretch>
        </p:blipFill>
        <p:spPr bwMode="auto">
          <a:xfrm>
            <a:off x="228600" y="3124200"/>
            <a:ext cx="827664" cy="936698"/>
          </a:xfrm>
          <a:prstGeom prst="rect">
            <a:avLst/>
          </a:prstGeom>
          <a:noFill/>
          <a:ln w="9525">
            <a:noFill/>
            <a:miter lim="800000"/>
            <a:headEnd/>
            <a:tailEnd/>
          </a:ln>
        </p:spPr>
      </p:pic>
      <p:pic>
        <p:nvPicPr>
          <p:cNvPr id="23" name="Picture 8" descr="review logog"/>
          <p:cNvPicPr>
            <a:picLocks noChangeAspect="1"/>
          </p:cNvPicPr>
          <p:nvPr/>
        </p:nvPicPr>
        <p:blipFill>
          <a:blip r:embed="rId5" cstate="print"/>
          <a:stretch>
            <a:fillRect/>
          </a:stretch>
        </p:blipFill>
        <p:spPr bwMode="auto">
          <a:xfrm>
            <a:off x="273512" y="4800600"/>
            <a:ext cx="690419" cy="797385"/>
          </a:xfrm>
          <a:prstGeom prst="rect">
            <a:avLst/>
          </a:prstGeom>
          <a:noFill/>
          <a:ln w="9525">
            <a:noFill/>
            <a:miter lim="800000"/>
            <a:headEnd/>
            <a:tailEnd/>
          </a:ln>
        </p:spPr>
      </p:pic>
      <p:sp>
        <p:nvSpPr>
          <p:cNvPr id="24" name="Rectangle 23" descr="Blue background"/>
          <p:cNvSpPr/>
          <p:nvPr/>
        </p:nvSpPr>
        <p:spPr>
          <a:xfrm>
            <a:off x="287380" y="1356512"/>
            <a:ext cx="510896" cy="5484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61746" y="1508912"/>
            <a:ext cx="162909" cy="164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74611" y="1591185"/>
            <a:ext cx="162909" cy="164546"/>
          </a:xfrm>
          <a:prstGeom prst="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example logo"/>
          <p:cNvPicPr>
            <a:picLocks noChangeAspect="1"/>
          </p:cNvPicPr>
          <p:nvPr/>
        </p:nvPicPr>
        <p:blipFill>
          <a:blip r:embed="rId6" cstate="print"/>
          <a:stretch>
            <a:fillRect/>
          </a:stretch>
        </p:blipFill>
        <p:spPr bwMode="auto">
          <a:xfrm>
            <a:off x="228600" y="4030991"/>
            <a:ext cx="780241" cy="835643"/>
          </a:xfrm>
          <a:prstGeom prst="rect">
            <a:avLst/>
          </a:prstGeom>
          <a:noFill/>
          <a:ln w="9525">
            <a:noFill/>
            <a:miter lim="800000"/>
            <a:headEnd/>
            <a:tailEnd/>
          </a:ln>
        </p:spPr>
      </p:pic>
    </p:spTree>
    <p:extLst>
      <p:ext uri="{BB962C8B-B14F-4D97-AF65-F5344CB8AC3E}">
        <p14:creationId xmlns:p14="http://schemas.microsoft.com/office/powerpoint/2010/main" val="1483315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Other structural issues</a:t>
            </a:r>
            <a:br>
              <a:rPr lang="en-US" dirty="0"/>
            </a:br>
            <a:endParaRPr lang="en-US" dirty="0"/>
          </a:p>
        </p:txBody>
      </p:sp>
      <p:sp>
        <p:nvSpPr>
          <p:cNvPr id="3" name="Content Placeholder 2"/>
          <p:cNvSpPr>
            <a:spLocks noGrp="1"/>
          </p:cNvSpPr>
          <p:nvPr>
            <p:ph idx="1"/>
          </p:nvPr>
        </p:nvSpPr>
        <p:spPr/>
        <p:txBody>
          <a:bodyPr/>
          <a:lstStyle/>
          <a:p>
            <a:pPr>
              <a:spcBef>
                <a:spcPts val="0"/>
              </a:spcBef>
              <a:spcAft>
                <a:spcPts val="0"/>
              </a:spcAft>
            </a:pPr>
            <a:r>
              <a:rPr lang="en-US" sz="2800" dirty="0"/>
              <a:t>Component design and testing;</a:t>
            </a:r>
          </a:p>
          <a:p>
            <a:pPr>
              <a:spcBef>
                <a:spcPts val="0"/>
              </a:spcBef>
              <a:spcAft>
                <a:spcPts val="0"/>
              </a:spcAft>
            </a:pPr>
            <a:r>
              <a:rPr lang="en-US" sz="2800" dirty="0"/>
              <a:t>Weather protection; </a:t>
            </a:r>
          </a:p>
          <a:p>
            <a:pPr>
              <a:spcBef>
                <a:spcPts val="0"/>
              </a:spcBef>
              <a:spcAft>
                <a:spcPts val="0"/>
              </a:spcAft>
            </a:pPr>
            <a:r>
              <a:rPr lang="en-US" sz="2800" dirty="0"/>
              <a:t>Enclosure within a ‘host’ building; </a:t>
            </a:r>
          </a:p>
          <a:p>
            <a:pPr>
              <a:spcBef>
                <a:spcPts val="0"/>
              </a:spcBef>
              <a:spcAft>
                <a:spcPts val="0"/>
              </a:spcAft>
            </a:pPr>
            <a:r>
              <a:rPr lang="en-US" sz="2800" dirty="0"/>
              <a:t>Connection of the shelter to foundations or slabs; </a:t>
            </a:r>
          </a:p>
          <a:p>
            <a:pPr>
              <a:spcBef>
                <a:spcPts val="0"/>
              </a:spcBef>
              <a:spcAft>
                <a:spcPts val="0"/>
              </a:spcAft>
            </a:pPr>
            <a:r>
              <a:rPr lang="en-US" sz="2800" dirty="0"/>
              <a:t>Penetration of the shelter envelope by systems and utilities.</a:t>
            </a:r>
          </a:p>
          <a:p>
            <a:endParaRPr lang="en-US" sz="2400" dirty="0"/>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50</a:t>
            </a:fld>
            <a:endParaRPr lang="en-US" dirty="0"/>
          </a:p>
        </p:txBody>
      </p:sp>
    </p:spTree>
    <p:extLst>
      <p:ext uri="{BB962C8B-B14F-4D97-AF65-F5344CB8AC3E}">
        <p14:creationId xmlns:p14="http://schemas.microsoft.com/office/powerpoint/2010/main" val="12506576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Other structural issues</a:t>
            </a:r>
            <a:br>
              <a:rPr lang="en-US" dirty="0"/>
            </a:br>
            <a:endParaRPr lang="en-US" dirty="0"/>
          </a:p>
        </p:txBody>
      </p:sp>
      <p:sp>
        <p:nvSpPr>
          <p:cNvPr id="3" name="Content Placeholder 2"/>
          <p:cNvSpPr>
            <a:spLocks noGrp="1"/>
          </p:cNvSpPr>
          <p:nvPr>
            <p:ph idx="1"/>
          </p:nvPr>
        </p:nvSpPr>
        <p:spPr/>
        <p:txBody>
          <a:bodyPr/>
          <a:lstStyle/>
          <a:p>
            <a:r>
              <a:rPr lang="en-US" sz="2400" dirty="0"/>
              <a:t>Because fires often break out during or after a storm, where IBC requires fire barriers and horizontal assemblies with a fire-resistance-rating, where this is also a shelter wall or ceiling, it must be at least 2 hours.</a:t>
            </a:r>
          </a:p>
          <a:p>
            <a:endParaRPr lang="en-US" sz="2400" dirty="0"/>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51</a:t>
            </a:fld>
            <a:endParaRPr lang="en-US" dirty="0"/>
          </a:p>
        </p:txBody>
      </p:sp>
      <p:pic>
        <p:nvPicPr>
          <p:cNvPr id="6" name="Picture 5" descr="Area in Japan that has been damaged by a hurricane.  The area is flooded, and there is a fire going on."/>
          <p:cNvPicPr>
            <a:picLocks noChangeAspect="1"/>
          </p:cNvPicPr>
          <p:nvPr/>
        </p:nvPicPr>
        <p:blipFill>
          <a:blip r:embed="rId3" cstate="print"/>
          <a:stretch>
            <a:fillRect/>
          </a:stretch>
        </p:blipFill>
        <p:spPr>
          <a:xfrm>
            <a:off x="3741834" y="3276600"/>
            <a:ext cx="4182966" cy="2756355"/>
          </a:xfrm>
          <a:prstGeom prst="rect">
            <a:avLst/>
          </a:prstGeom>
        </p:spPr>
      </p:pic>
      <p:pic>
        <p:nvPicPr>
          <p:cNvPr id="7" name="Picture 6" descr="Cartoon of a construction worker standing at a construction barrica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429000"/>
            <a:ext cx="2203450" cy="2197100"/>
          </a:xfrm>
          <a:prstGeom prst="rect">
            <a:avLst/>
          </a:prstGeom>
        </p:spPr>
      </p:pic>
    </p:spTree>
    <p:extLst>
      <p:ext uri="{BB962C8B-B14F-4D97-AF65-F5344CB8AC3E}">
        <p14:creationId xmlns:p14="http://schemas.microsoft.com/office/powerpoint/2010/main" val="12506576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Chapter 4</a:t>
            </a:r>
            <a:br>
              <a:rPr lang="en-US" dirty="0"/>
            </a:br>
            <a:r>
              <a:rPr lang="en-US" dirty="0"/>
              <a:t>Siting</a:t>
            </a:r>
          </a:p>
        </p:txBody>
      </p:sp>
      <p:sp>
        <p:nvSpPr>
          <p:cNvPr id="2" name="Subtitle 1"/>
          <p:cNvSpPr>
            <a:spLocks noGrp="1"/>
          </p:cNvSpPr>
          <p:nvPr>
            <p:ph type="subTitle" idx="1"/>
          </p:nvPr>
        </p:nvSpPr>
        <p:spPr/>
        <p:txBody>
          <a:bodyPr/>
          <a:lstStyle/>
          <a:p>
            <a:endParaRPr lang="en-US"/>
          </a:p>
        </p:txBody>
      </p:sp>
      <p:sp>
        <p:nvSpPr>
          <p:cNvPr id="3" name="Slide Number Placeholder 2"/>
          <p:cNvSpPr>
            <a:spLocks noGrp="1"/>
          </p:cNvSpPr>
          <p:nvPr>
            <p:ph type="sldNum" sz="quarter" idx="10"/>
          </p:nvPr>
        </p:nvSpPr>
        <p:spPr/>
        <p:txBody>
          <a:bodyPr/>
          <a:lstStyle/>
          <a:p>
            <a:pPr>
              <a:defRPr/>
            </a:pPr>
            <a:fld id="{F839E4B6-55D8-4BCE-ABA8-33FB3F24BC0F}" type="slidenum">
              <a:rPr lang="en-US" smtClean="0"/>
              <a:pPr>
                <a:defRPr/>
              </a:pPr>
              <a:t>52</a:t>
            </a:fld>
            <a:endParaRPr lang="en-US" dirty="0"/>
          </a:p>
        </p:txBody>
      </p:sp>
    </p:spTree>
    <p:extLst>
      <p:ext uri="{BB962C8B-B14F-4D97-AF65-F5344CB8AC3E}">
        <p14:creationId xmlns:p14="http://schemas.microsoft.com/office/powerpoint/2010/main" val="33642301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Travel distance</a:t>
            </a:r>
          </a:p>
        </p:txBody>
      </p:sp>
      <p:sp>
        <p:nvSpPr>
          <p:cNvPr id="6" name="Content Placeholder 5"/>
          <p:cNvSpPr>
            <a:spLocks noGrp="1"/>
          </p:cNvSpPr>
          <p:nvPr>
            <p:ph idx="1"/>
          </p:nvPr>
        </p:nvSpPr>
        <p:spPr/>
        <p:txBody>
          <a:bodyPr/>
          <a:lstStyle/>
          <a:p>
            <a:r>
              <a:rPr lang="en-US" dirty="0"/>
              <a:t>IBC says </a:t>
            </a:r>
            <a:r>
              <a:rPr lang="en-US" dirty="0">
                <a:solidFill>
                  <a:srgbClr val="FF0000"/>
                </a:solidFill>
              </a:rPr>
              <a:t>commercial</a:t>
            </a:r>
            <a:r>
              <a:rPr lang="en-US" dirty="0"/>
              <a:t> </a:t>
            </a:r>
            <a:r>
              <a:rPr lang="en-US" dirty="0">
                <a:solidFill>
                  <a:srgbClr val="FF0000"/>
                </a:solidFill>
              </a:rPr>
              <a:t>tornado</a:t>
            </a:r>
            <a:r>
              <a:rPr lang="en-US" dirty="0"/>
              <a:t> shelters at </a:t>
            </a:r>
            <a:r>
              <a:rPr lang="en-US" dirty="0">
                <a:solidFill>
                  <a:srgbClr val="FF0000"/>
                </a:solidFill>
              </a:rPr>
              <a:t>schools</a:t>
            </a:r>
            <a:r>
              <a:rPr lang="en-US" dirty="0"/>
              <a:t> have to be within the building or less than </a:t>
            </a:r>
            <a:r>
              <a:rPr lang="en-US" dirty="0">
                <a:solidFill>
                  <a:srgbClr val="FF0000"/>
                </a:solidFill>
              </a:rPr>
              <a:t>1000</a:t>
            </a:r>
            <a:r>
              <a:rPr lang="en-US" dirty="0"/>
              <a:t>’ from an exterior door of the building to the door of the shelter (IBC Section 423.4.2)</a:t>
            </a:r>
          </a:p>
          <a:p>
            <a:r>
              <a:rPr lang="en-US" dirty="0"/>
              <a:t>ICC 500 says </a:t>
            </a:r>
            <a:r>
              <a:rPr lang="en-US" dirty="0">
                <a:solidFill>
                  <a:srgbClr val="FF0000"/>
                </a:solidFill>
              </a:rPr>
              <a:t>residential</a:t>
            </a:r>
            <a:r>
              <a:rPr lang="en-US" dirty="0"/>
              <a:t> shelter have to be within the building or less than </a:t>
            </a:r>
            <a:r>
              <a:rPr lang="en-US" dirty="0">
                <a:solidFill>
                  <a:srgbClr val="FF0000"/>
                </a:solidFill>
              </a:rPr>
              <a:t>150’</a:t>
            </a:r>
            <a:r>
              <a:rPr lang="en-US" dirty="0"/>
              <a:t> from an exterior door of the home to the door of the shelter (ICC 500 Section 403)</a:t>
            </a:r>
          </a:p>
        </p:txBody>
      </p:sp>
      <p:sp>
        <p:nvSpPr>
          <p:cNvPr id="4" name="Slide Number Placeholder 3"/>
          <p:cNvSpPr>
            <a:spLocks noGrp="1"/>
          </p:cNvSpPr>
          <p:nvPr>
            <p:ph type="sldNum" sz="quarter" idx="11"/>
          </p:nvPr>
        </p:nvSpPr>
        <p:spPr/>
        <p:txBody>
          <a:bodyPr/>
          <a:lstStyle/>
          <a:p>
            <a:pPr>
              <a:defRPr/>
            </a:pPr>
            <a:fld id="{F839E4B6-55D8-4BCE-ABA8-33FB3F24BC0F}" type="slidenum">
              <a:rPr lang="en-US" smtClean="0"/>
              <a:pPr>
                <a:defRPr/>
              </a:pPr>
              <a:t>53</a:t>
            </a:fld>
            <a:endParaRPr lang="en-US" dirty="0"/>
          </a:p>
        </p:txBody>
      </p:sp>
      <p:sp>
        <p:nvSpPr>
          <p:cNvPr id="2" name="Footer Placeholder 1"/>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Tree>
    <p:extLst>
      <p:ext uri="{BB962C8B-B14F-4D97-AF65-F5344CB8AC3E}">
        <p14:creationId xmlns:p14="http://schemas.microsoft.com/office/powerpoint/2010/main" val="31719474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Flood provisions</a:t>
            </a:r>
          </a:p>
        </p:txBody>
      </p:sp>
      <p:sp>
        <p:nvSpPr>
          <p:cNvPr id="3" name="Content Placeholder 2"/>
          <p:cNvSpPr>
            <a:spLocks noGrp="1"/>
          </p:cNvSpPr>
          <p:nvPr>
            <p:ph idx="1"/>
          </p:nvPr>
        </p:nvSpPr>
        <p:spPr/>
        <p:txBody>
          <a:bodyPr/>
          <a:lstStyle/>
          <a:p>
            <a:r>
              <a:rPr lang="en-US" dirty="0"/>
              <a:t>Both commercial and residential shelters have to be elevated to limit the chance of flooding</a:t>
            </a:r>
          </a:p>
          <a:p>
            <a:r>
              <a:rPr lang="en-US" dirty="0"/>
              <a:t>Option differ based on if this is a tornado or hurricane, commercial or residential</a:t>
            </a:r>
          </a:p>
          <a:p>
            <a:r>
              <a:rPr lang="en-US" dirty="0"/>
              <a:t>Hurricane shelter will consider storm surge and costal wave effects</a:t>
            </a:r>
          </a:p>
          <a:p>
            <a:r>
              <a:rPr lang="en-US" dirty="0"/>
              <a:t>Considerations may include </a:t>
            </a:r>
          </a:p>
          <a:p>
            <a:pPr lvl="1"/>
            <a:r>
              <a:rPr lang="en-US" dirty="0"/>
              <a:t>2’ above the 100 year flood elevation and </a:t>
            </a:r>
          </a:p>
          <a:p>
            <a:pPr lvl="1"/>
            <a:r>
              <a:rPr lang="en-US" dirty="0"/>
              <a:t>Above the 500 year flood elevation</a:t>
            </a:r>
          </a:p>
          <a:p>
            <a:pPr lvl="1"/>
            <a:r>
              <a:rPr lang="en-US" dirty="0"/>
              <a:t>Above the highest recorded floor elevation</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F8B5DA1B-6C24-4748-B347-265A9C40C776}" type="slidenum">
              <a:rPr lang="en-US" smtClean="0"/>
              <a:pPr>
                <a:defRPr/>
              </a:pPr>
              <a:t>54</a:t>
            </a:fld>
            <a:endParaRPr lang="en-US" dirty="0"/>
          </a:p>
        </p:txBody>
      </p:sp>
    </p:spTree>
    <p:extLst>
      <p:ext uri="{BB962C8B-B14F-4D97-AF65-F5344CB8AC3E}">
        <p14:creationId xmlns:p14="http://schemas.microsoft.com/office/powerpoint/2010/main" val="6634123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provisions</a:t>
            </a:r>
          </a:p>
        </p:txBody>
      </p:sp>
      <p:sp>
        <p:nvSpPr>
          <p:cNvPr id="3" name="Content Placeholder 2"/>
          <p:cNvSpPr>
            <a:spLocks noGrp="1"/>
          </p:cNvSpPr>
          <p:nvPr>
            <p:ph idx="1"/>
          </p:nvPr>
        </p:nvSpPr>
        <p:spPr/>
        <p:txBody>
          <a:bodyPr/>
          <a:lstStyle/>
          <a:p>
            <a:r>
              <a:rPr lang="en-US" dirty="0"/>
              <a:t>Shelters must be protected from the possible release of any high hazard materials in the building</a:t>
            </a:r>
          </a:p>
          <a:p>
            <a:r>
              <a:rPr lang="en-US" dirty="0"/>
              <a:t>Shelters must not be located in Costal V zones on in the Floodway.</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F8B5DA1B-6C24-4748-B347-265A9C40C776}" type="slidenum">
              <a:rPr lang="en-US" smtClean="0"/>
              <a:pPr>
                <a:defRPr/>
              </a:pPr>
              <a:t>55</a:t>
            </a:fld>
            <a:endParaRPr lang="en-US" dirty="0"/>
          </a:p>
        </p:txBody>
      </p:sp>
      <p:pic>
        <p:nvPicPr>
          <p:cNvPr id="6" name="Picture 5" descr="Rescue workers helping a person in a wheelchair through a flooded are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100" y="3408680"/>
            <a:ext cx="4648200" cy="2698955"/>
          </a:xfrm>
          <a:prstGeom prst="rect">
            <a:avLst/>
          </a:prstGeom>
        </p:spPr>
      </p:pic>
    </p:spTree>
    <p:extLst>
      <p:ext uri="{BB962C8B-B14F-4D97-AF65-F5344CB8AC3E}">
        <p14:creationId xmlns:p14="http://schemas.microsoft.com/office/powerpoint/2010/main" val="35921417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Autofit/>
          </a:bodyPr>
          <a:lstStyle/>
          <a:p>
            <a:r>
              <a:rPr lang="en-US" sz="3200" dirty="0"/>
              <a:t>Chapter 5 - Occupancy, Means of Egress and Accessibility</a:t>
            </a:r>
            <a:br>
              <a:rPr lang="en-US" sz="3200" dirty="0"/>
            </a:br>
            <a:r>
              <a:rPr lang="en-US" sz="3200" dirty="0"/>
              <a:t>Chapter 7 - Shelter essential features and accessories</a:t>
            </a:r>
          </a:p>
        </p:txBody>
      </p:sp>
      <p:sp>
        <p:nvSpPr>
          <p:cNvPr id="2" name="Subtitle 1"/>
          <p:cNvSpPr>
            <a:spLocks noGrp="1"/>
          </p:cNvSpPr>
          <p:nvPr>
            <p:ph type="subTitle" idx="1"/>
          </p:nvPr>
        </p:nvSpPr>
        <p:spPr/>
        <p:txBody>
          <a:bodyPr/>
          <a:lstStyle/>
          <a:p>
            <a:endParaRPr lang="en-US" dirty="0"/>
          </a:p>
        </p:txBody>
      </p:sp>
      <p:sp>
        <p:nvSpPr>
          <p:cNvPr id="3" name="Slide Number Placeholder 2"/>
          <p:cNvSpPr>
            <a:spLocks noGrp="1"/>
          </p:cNvSpPr>
          <p:nvPr>
            <p:ph type="sldNum" sz="quarter" idx="10"/>
          </p:nvPr>
        </p:nvSpPr>
        <p:spPr/>
        <p:txBody>
          <a:bodyPr/>
          <a:lstStyle/>
          <a:p>
            <a:pPr>
              <a:defRPr/>
            </a:pPr>
            <a:fld id="{F839E4B6-55D8-4BCE-ABA8-33FB3F24BC0F}" type="slidenum">
              <a:rPr lang="en-US" smtClean="0"/>
              <a:pPr>
                <a:defRPr/>
              </a:pPr>
              <a:t>56</a:t>
            </a:fld>
            <a:endParaRPr lang="en-US" dirty="0"/>
          </a:p>
        </p:txBody>
      </p:sp>
    </p:spTree>
    <p:extLst>
      <p:ext uri="{BB962C8B-B14F-4D97-AF65-F5344CB8AC3E}">
        <p14:creationId xmlns:p14="http://schemas.microsoft.com/office/powerpoint/2010/main" val="11209783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t>
            </a:r>
          </a:p>
        </p:txBody>
      </p:sp>
      <p:sp>
        <p:nvSpPr>
          <p:cNvPr id="3" name="Content Placeholder 2"/>
          <p:cNvSpPr>
            <a:spLocks noGrp="1"/>
          </p:cNvSpPr>
          <p:nvPr>
            <p:ph idx="1"/>
          </p:nvPr>
        </p:nvSpPr>
        <p:spPr/>
        <p:txBody>
          <a:bodyPr/>
          <a:lstStyle/>
          <a:p>
            <a:r>
              <a:rPr lang="en-US" sz="2800" dirty="0"/>
              <a:t>Basic occupant life safety and health requirements include:</a:t>
            </a:r>
          </a:p>
          <a:p>
            <a:pPr lvl="1"/>
            <a:r>
              <a:rPr lang="en-US" sz="2400" dirty="0"/>
              <a:t>Accessibility</a:t>
            </a:r>
          </a:p>
          <a:p>
            <a:pPr lvl="1"/>
            <a:r>
              <a:rPr lang="en-US" sz="2400" dirty="0"/>
              <a:t>Means of egress</a:t>
            </a:r>
          </a:p>
          <a:p>
            <a:pPr lvl="1"/>
            <a:r>
              <a:rPr lang="en-US" sz="2400" dirty="0"/>
              <a:t>Lighting</a:t>
            </a:r>
          </a:p>
          <a:p>
            <a:pPr lvl="1"/>
            <a:r>
              <a:rPr lang="en-US" sz="2400" dirty="0"/>
              <a:t>Sanitation</a:t>
            </a:r>
          </a:p>
          <a:p>
            <a:pPr lvl="1"/>
            <a:r>
              <a:rPr lang="en-US" sz="2400" dirty="0"/>
              <a:t>Ventilation</a:t>
            </a:r>
          </a:p>
          <a:p>
            <a:pPr lvl="1"/>
            <a:r>
              <a:rPr lang="en-US" sz="2400" dirty="0"/>
              <a:t>Fire Safety</a:t>
            </a:r>
          </a:p>
          <a:p>
            <a:pPr lvl="1"/>
            <a:r>
              <a:rPr lang="en-US" sz="2400" dirty="0"/>
              <a:t>Minimum required floor space per occupants</a:t>
            </a:r>
          </a:p>
          <a:p>
            <a:endParaRPr lang="en-US" sz="2800" dirty="0"/>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57</a:t>
            </a:fld>
            <a:endParaRPr lang="en-US" dirty="0"/>
          </a:p>
        </p:txBody>
      </p:sp>
    </p:spTree>
    <p:extLst>
      <p:ext uri="{BB962C8B-B14F-4D97-AF65-F5344CB8AC3E}">
        <p14:creationId xmlns:p14="http://schemas.microsoft.com/office/powerpoint/2010/main" val="6987092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Essential Features</a:t>
            </a:r>
            <a:br>
              <a:rPr lang="en-US" dirty="0"/>
            </a:br>
            <a:endParaRPr lang="en-US" dirty="0"/>
          </a:p>
        </p:txBody>
      </p:sp>
      <p:sp>
        <p:nvSpPr>
          <p:cNvPr id="3" name="Content Placeholder 2"/>
          <p:cNvSpPr>
            <a:spLocks noGrp="1"/>
          </p:cNvSpPr>
          <p:nvPr>
            <p:ph idx="1"/>
          </p:nvPr>
        </p:nvSpPr>
        <p:spPr>
          <a:xfrm>
            <a:off x="457200" y="1524000"/>
            <a:ext cx="3733800" cy="3581401"/>
          </a:xfrm>
        </p:spPr>
        <p:txBody>
          <a:bodyPr/>
          <a:lstStyle/>
          <a:p>
            <a:r>
              <a:rPr lang="en-US" sz="2400" dirty="0"/>
              <a:t>Occupant density</a:t>
            </a:r>
          </a:p>
          <a:p>
            <a:r>
              <a:rPr lang="en-US" sz="2400" dirty="0"/>
              <a:t>Number of doorways</a:t>
            </a:r>
          </a:p>
          <a:p>
            <a:r>
              <a:rPr lang="en-US" sz="2400" dirty="0"/>
              <a:t>Emergency escape</a:t>
            </a:r>
          </a:p>
          <a:p>
            <a:r>
              <a:rPr lang="en-US" sz="2400" dirty="0"/>
              <a:t>Ventilation</a:t>
            </a:r>
          </a:p>
          <a:p>
            <a:r>
              <a:rPr lang="en-US" sz="2400" dirty="0"/>
              <a:t>Potable water and sanitation</a:t>
            </a:r>
          </a:p>
          <a:p>
            <a:r>
              <a:rPr lang="en-US" sz="2400" dirty="0"/>
              <a:t>Emergency features</a:t>
            </a:r>
          </a:p>
          <a:p>
            <a:r>
              <a:rPr lang="en-US" sz="2400" dirty="0"/>
              <a:t>Location</a:t>
            </a:r>
          </a:p>
          <a:p>
            <a:r>
              <a:rPr lang="en-US" sz="2400" dirty="0"/>
              <a:t>Accessibility</a:t>
            </a:r>
          </a:p>
          <a:p>
            <a:endParaRPr lang="en-US" sz="2400" dirty="0"/>
          </a:p>
          <a:p>
            <a:endParaRPr lang="en-US" sz="2400" dirty="0"/>
          </a:p>
          <a:p>
            <a:endParaRPr lang="en-US" sz="2400" dirty="0"/>
          </a:p>
          <a:p>
            <a:endParaRPr lang="en-US" sz="2400" dirty="0"/>
          </a:p>
          <a:p>
            <a:endParaRPr lang="en-US" sz="2400" dirty="0"/>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58</a:t>
            </a:fld>
            <a:endParaRPr lang="en-US" dirty="0"/>
          </a:p>
        </p:txBody>
      </p:sp>
      <p:pic>
        <p:nvPicPr>
          <p:cNvPr id="6" name="Picture 5" descr="Man standing in front of the entrance to a storm shel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1600200"/>
            <a:ext cx="4693920" cy="3255264"/>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8580949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Occupant Density</a:t>
            </a:r>
          </a:p>
        </p:txBody>
      </p:sp>
      <p:sp>
        <p:nvSpPr>
          <p:cNvPr id="3" name="Content Placeholder 2"/>
          <p:cNvSpPr>
            <a:spLocks noGrp="1"/>
          </p:cNvSpPr>
          <p:nvPr>
            <p:ph idx="1"/>
          </p:nvPr>
        </p:nvSpPr>
        <p:spPr/>
        <p:txBody>
          <a:bodyPr/>
          <a:lstStyle/>
          <a:p>
            <a:r>
              <a:rPr lang="en-US" dirty="0"/>
              <a:t>Community shelters</a:t>
            </a:r>
          </a:p>
          <a:p>
            <a:pPr lvl="1"/>
            <a:r>
              <a:rPr lang="en-US" dirty="0"/>
              <a:t>Hurricanes </a:t>
            </a:r>
          </a:p>
          <a:p>
            <a:pPr lvl="2"/>
            <a:r>
              <a:rPr lang="en-US" dirty="0"/>
              <a:t>20 </a:t>
            </a:r>
            <a:r>
              <a:rPr lang="en-US" dirty="0" err="1"/>
              <a:t>sq.ft</a:t>
            </a:r>
            <a:r>
              <a:rPr lang="en-US" dirty="0"/>
              <a:t>. per person</a:t>
            </a:r>
          </a:p>
          <a:p>
            <a:pPr lvl="2"/>
            <a:r>
              <a:rPr lang="en-US" dirty="0"/>
              <a:t>Wheelchair – 20 </a:t>
            </a:r>
            <a:r>
              <a:rPr lang="en-US" dirty="0" err="1"/>
              <a:t>sq.ft</a:t>
            </a:r>
            <a:r>
              <a:rPr lang="en-US" dirty="0"/>
              <a:t>.</a:t>
            </a:r>
          </a:p>
          <a:p>
            <a:pPr lvl="2"/>
            <a:r>
              <a:rPr lang="en-US" dirty="0"/>
              <a:t>Bedridden – 40 </a:t>
            </a:r>
            <a:r>
              <a:rPr lang="en-US" dirty="0" err="1"/>
              <a:t>sq.ft</a:t>
            </a:r>
            <a:r>
              <a:rPr lang="en-US" dirty="0"/>
              <a:t>.</a:t>
            </a:r>
          </a:p>
          <a:p>
            <a:pPr lvl="1"/>
            <a:r>
              <a:rPr lang="en-US" dirty="0"/>
              <a:t>Tornadoes </a:t>
            </a:r>
          </a:p>
          <a:p>
            <a:pPr lvl="2"/>
            <a:r>
              <a:rPr lang="en-US" dirty="0"/>
              <a:t>5 </a:t>
            </a:r>
            <a:r>
              <a:rPr lang="en-US" dirty="0" err="1"/>
              <a:t>sq.ft</a:t>
            </a:r>
            <a:r>
              <a:rPr lang="en-US" dirty="0"/>
              <a:t>. per person</a:t>
            </a:r>
          </a:p>
          <a:p>
            <a:pPr lvl="2"/>
            <a:r>
              <a:rPr lang="en-US" dirty="0"/>
              <a:t>Wheelchair – 10 </a:t>
            </a:r>
            <a:r>
              <a:rPr lang="en-US" dirty="0" err="1"/>
              <a:t>sq.ft</a:t>
            </a:r>
            <a:r>
              <a:rPr lang="en-US" dirty="0"/>
              <a:t>.</a:t>
            </a:r>
          </a:p>
          <a:p>
            <a:pPr lvl="2"/>
            <a:r>
              <a:rPr lang="en-US" dirty="0"/>
              <a:t>Bedridden – 30 </a:t>
            </a:r>
            <a:r>
              <a:rPr lang="en-US" dirty="0" err="1"/>
              <a:t>sq.ft</a:t>
            </a:r>
            <a:r>
              <a:rPr lang="en-US" dirty="0"/>
              <a:t>.</a:t>
            </a:r>
          </a:p>
          <a:p>
            <a:pPr lvl="2"/>
            <a:endParaRPr lang="en-US" dirty="0"/>
          </a:p>
          <a:p>
            <a:pPr lvl="1"/>
            <a:endParaRPr lang="en-US" dirty="0"/>
          </a:p>
          <a:p>
            <a:endParaRPr lang="en-US" dirty="0"/>
          </a:p>
          <a:p>
            <a:pPr lvl="1"/>
            <a:endParaRPr lang="en-US" dirty="0"/>
          </a:p>
          <a:p>
            <a:endParaRPr lang="en-US" dirty="0"/>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59</a:t>
            </a:fld>
            <a:endParaRPr lang="en-US" dirty="0"/>
          </a:p>
        </p:txBody>
      </p:sp>
      <p:pic>
        <p:nvPicPr>
          <p:cNvPr id="6" name="Picture 5" descr="Hurricane logo"/>
          <p:cNvPicPr>
            <a:picLocks noChangeAspect="1"/>
          </p:cNvPicPr>
          <p:nvPr/>
        </p:nvPicPr>
        <p:blipFill>
          <a:blip r:embed="rId3" cstate="print"/>
          <a:stretch>
            <a:fillRect/>
          </a:stretch>
        </p:blipFill>
        <p:spPr>
          <a:xfrm>
            <a:off x="4572000" y="1981200"/>
            <a:ext cx="914400" cy="914400"/>
          </a:xfrm>
          <a:prstGeom prst="rect">
            <a:avLst/>
          </a:prstGeom>
        </p:spPr>
      </p:pic>
      <p:pic>
        <p:nvPicPr>
          <p:cNvPr id="7" name="Picture 6" descr="tornado logo"/>
          <p:cNvPicPr>
            <a:picLocks noChangeAspect="1"/>
          </p:cNvPicPr>
          <p:nvPr/>
        </p:nvPicPr>
        <p:blipFill>
          <a:blip r:embed="rId4" cstate="print"/>
          <a:stretch>
            <a:fillRect/>
          </a:stretch>
        </p:blipFill>
        <p:spPr>
          <a:xfrm>
            <a:off x="4495800" y="3962400"/>
            <a:ext cx="857250" cy="8572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Scoping</a:t>
            </a:r>
          </a:p>
        </p:txBody>
      </p:sp>
      <p:sp>
        <p:nvSpPr>
          <p:cNvPr id="2" name="Subtitle 1"/>
          <p:cNvSpPr>
            <a:spLocks noGrp="1"/>
          </p:cNvSpPr>
          <p:nvPr>
            <p:ph type="subTitle" idx="1"/>
          </p:nvPr>
        </p:nvSpPr>
        <p:spPr/>
        <p:txBody>
          <a:bodyPr/>
          <a:lstStyle/>
          <a:p>
            <a:endParaRPr lang="en-US"/>
          </a:p>
        </p:txBody>
      </p:sp>
      <p:sp>
        <p:nvSpPr>
          <p:cNvPr id="3" name="Slide Number Placeholder 2"/>
          <p:cNvSpPr>
            <a:spLocks noGrp="1"/>
          </p:cNvSpPr>
          <p:nvPr>
            <p:ph type="sldNum" sz="quarter" idx="10"/>
          </p:nvPr>
        </p:nvSpPr>
        <p:spPr/>
        <p:txBody>
          <a:bodyPr/>
          <a:lstStyle/>
          <a:p>
            <a:pPr>
              <a:defRPr/>
            </a:pPr>
            <a:fld id="{F839E4B6-55D8-4BCE-ABA8-33FB3F24BC0F}" type="slidenum">
              <a:rPr lang="en-US" smtClean="0"/>
              <a:pPr>
                <a:defRPr/>
              </a:pPr>
              <a:t>6</a:t>
            </a:fld>
            <a:endParaRPr lang="en-US" dirty="0"/>
          </a:p>
        </p:txBody>
      </p:sp>
    </p:spTree>
    <p:custDataLst>
      <p:tags r:id="rId1"/>
    </p:custDataLst>
    <p:extLst>
      <p:ext uri="{BB962C8B-B14F-4D97-AF65-F5344CB8AC3E}">
        <p14:creationId xmlns:p14="http://schemas.microsoft.com/office/powerpoint/2010/main" val="13915250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Occupant Density</a:t>
            </a:r>
          </a:p>
        </p:txBody>
      </p:sp>
      <p:sp>
        <p:nvSpPr>
          <p:cNvPr id="3" name="Content Placeholder 2"/>
          <p:cNvSpPr>
            <a:spLocks noGrp="1"/>
          </p:cNvSpPr>
          <p:nvPr>
            <p:ph idx="1"/>
          </p:nvPr>
        </p:nvSpPr>
        <p:spPr/>
        <p:txBody>
          <a:bodyPr/>
          <a:lstStyle/>
          <a:p>
            <a:r>
              <a:rPr lang="en-US" dirty="0"/>
              <a:t>Residential shelters</a:t>
            </a:r>
          </a:p>
          <a:p>
            <a:pPr lvl="1"/>
            <a:r>
              <a:rPr lang="en-US" dirty="0"/>
              <a:t>One- and two- family residential shelters</a:t>
            </a:r>
          </a:p>
          <a:p>
            <a:pPr lvl="2"/>
            <a:r>
              <a:rPr lang="en-US" dirty="0"/>
              <a:t>Hurricanes 7 </a:t>
            </a:r>
            <a:r>
              <a:rPr lang="en-US" dirty="0" err="1"/>
              <a:t>sq.ft</a:t>
            </a:r>
            <a:r>
              <a:rPr lang="en-US" dirty="0"/>
              <a:t>. per person</a:t>
            </a:r>
          </a:p>
          <a:p>
            <a:pPr lvl="2"/>
            <a:r>
              <a:rPr lang="en-US" dirty="0"/>
              <a:t>Tornadoes 3 </a:t>
            </a:r>
            <a:r>
              <a:rPr lang="en-US" dirty="0" err="1"/>
              <a:t>sq.ft</a:t>
            </a:r>
            <a:r>
              <a:rPr lang="en-US" dirty="0"/>
              <a:t>. per person</a:t>
            </a:r>
          </a:p>
          <a:p>
            <a:pPr lvl="1"/>
            <a:r>
              <a:rPr lang="en-US" dirty="0"/>
              <a:t>Larger residential shelters</a:t>
            </a:r>
          </a:p>
          <a:p>
            <a:pPr lvl="2"/>
            <a:r>
              <a:rPr lang="en-US" dirty="0"/>
              <a:t>Hurricanes 10 </a:t>
            </a:r>
            <a:r>
              <a:rPr lang="en-US" dirty="0" err="1"/>
              <a:t>sq.ft</a:t>
            </a:r>
            <a:r>
              <a:rPr lang="en-US" dirty="0"/>
              <a:t>. per person</a:t>
            </a:r>
          </a:p>
          <a:p>
            <a:pPr lvl="2"/>
            <a:r>
              <a:rPr lang="en-US" dirty="0"/>
              <a:t>Tornadoes 5 </a:t>
            </a:r>
            <a:r>
              <a:rPr lang="en-US" dirty="0" err="1"/>
              <a:t>sq.ft</a:t>
            </a:r>
            <a:r>
              <a:rPr lang="en-US" dirty="0"/>
              <a:t>. per person</a:t>
            </a:r>
          </a:p>
          <a:p>
            <a:pPr lvl="1"/>
            <a:endParaRPr lang="en-US" dirty="0"/>
          </a:p>
          <a:p>
            <a:endParaRPr lang="en-US" dirty="0"/>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60</a:t>
            </a:fld>
            <a:endParaRPr lang="en-US" dirty="0"/>
          </a:p>
        </p:txBody>
      </p:sp>
      <p:pic>
        <p:nvPicPr>
          <p:cNvPr id="6" name="Picture 5" descr="Hurricane logo"/>
          <p:cNvPicPr>
            <a:picLocks noChangeAspect="1"/>
          </p:cNvPicPr>
          <p:nvPr/>
        </p:nvPicPr>
        <p:blipFill>
          <a:blip r:embed="rId3" cstate="print"/>
          <a:stretch>
            <a:fillRect/>
          </a:stretch>
        </p:blipFill>
        <p:spPr>
          <a:xfrm>
            <a:off x="5791200" y="2616200"/>
            <a:ext cx="508000" cy="508000"/>
          </a:xfrm>
          <a:prstGeom prst="rect">
            <a:avLst/>
          </a:prstGeom>
        </p:spPr>
      </p:pic>
      <p:pic>
        <p:nvPicPr>
          <p:cNvPr id="7" name="Picture 6" descr="tornado logo"/>
          <p:cNvPicPr>
            <a:picLocks noChangeAspect="1"/>
          </p:cNvPicPr>
          <p:nvPr/>
        </p:nvPicPr>
        <p:blipFill>
          <a:blip r:embed="rId4" cstate="print"/>
          <a:stretch>
            <a:fillRect/>
          </a:stretch>
        </p:blipFill>
        <p:spPr>
          <a:xfrm>
            <a:off x="5867400" y="3124200"/>
            <a:ext cx="476250" cy="476250"/>
          </a:xfrm>
          <a:prstGeom prst="rect">
            <a:avLst/>
          </a:prstGeom>
        </p:spPr>
      </p:pic>
      <p:pic>
        <p:nvPicPr>
          <p:cNvPr id="8" name="Picture 7" descr="Hurricane logo"/>
          <p:cNvPicPr>
            <a:picLocks noChangeAspect="1"/>
          </p:cNvPicPr>
          <p:nvPr/>
        </p:nvPicPr>
        <p:blipFill>
          <a:blip r:embed="rId3" cstate="print"/>
          <a:stretch>
            <a:fillRect/>
          </a:stretch>
        </p:blipFill>
        <p:spPr>
          <a:xfrm>
            <a:off x="6019800" y="3962400"/>
            <a:ext cx="508000" cy="508000"/>
          </a:xfrm>
          <a:prstGeom prst="rect">
            <a:avLst/>
          </a:prstGeom>
        </p:spPr>
      </p:pic>
      <p:pic>
        <p:nvPicPr>
          <p:cNvPr id="9" name="Picture 8" descr="tornado logo"/>
          <p:cNvPicPr>
            <a:picLocks noChangeAspect="1"/>
          </p:cNvPicPr>
          <p:nvPr/>
        </p:nvPicPr>
        <p:blipFill>
          <a:blip r:embed="rId4" cstate="print"/>
          <a:stretch>
            <a:fillRect/>
          </a:stretch>
        </p:blipFill>
        <p:spPr>
          <a:xfrm>
            <a:off x="6096000" y="4470400"/>
            <a:ext cx="476250" cy="47625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Number of doorways &amp; Emergency Escape</a:t>
            </a:r>
          </a:p>
        </p:txBody>
      </p:sp>
      <p:sp>
        <p:nvSpPr>
          <p:cNvPr id="3" name="Content Placeholder 2"/>
          <p:cNvSpPr>
            <a:spLocks noGrp="1"/>
          </p:cNvSpPr>
          <p:nvPr>
            <p:ph idx="1"/>
          </p:nvPr>
        </p:nvSpPr>
        <p:spPr>
          <a:xfrm>
            <a:off x="457200" y="1600200"/>
            <a:ext cx="5410200" cy="4525963"/>
          </a:xfrm>
        </p:spPr>
        <p:txBody>
          <a:bodyPr/>
          <a:lstStyle/>
          <a:p>
            <a:r>
              <a:rPr lang="en-US" dirty="0"/>
              <a:t>Number of exits for primary occupancy during normal use, not the occupant load of the shelter</a:t>
            </a:r>
          </a:p>
          <a:p>
            <a:r>
              <a:rPr lang="en-US" dirty="0"/>
              <a:t>When a community shelter has a single exit, a 2</a:t>
            </a:r>
            <a:r>
              <a:rPr lang="en-US" baseline="30000" dirty="0"/>
              <a:t>nd</a:t>
            </a:r>
            <a:r>
              <a:rPr lang="en-US" dirty="0"/>
              <a:t> emergency escape opening is required</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61</a:t>
            </a:fld>
            <a:endParaRPr lang="en-US" dirty="0"/>
          </a:p>
        </p:txBody>
      </p:sp>
      <p:pic>
        <p:nvPicPr>
          <p:cNvPr id="7" name="Picture 6" descr="ladder leading to roof hatch"/>
          <p:cNvPicPr>
            <a:picLocks noChangeAspect="1"/>
          </p:cNvPicPr>
          <p:nvPr/>
        </p:nvPicPr>
        <p:blipFill>
          <a:blip r:embed="rId3" cstate="print"/>
          <a:stretch>
            <a:fillRect/>
          </a:stretch>
        </p:blipFill>
        <p:spPr>
          <a:xfrm>
            <a:off x="6019800" y="4114800"/>
            <a:ext cx="1714500" cy="2286000"/>
          </a:xfrm>
          <a:prstGeom prst="rect">
            <a:avLst/>
          </a:prstGeom>
        </p:spPr>
      </p:pic>
      <p:pic>
        <p:nvPicPr>
          <p:cNvPr id="10" name="Picture 9" descr="exit sign"/>
          <p:cNvPicPr>
            <a:picLocks noChangeAspect="1"/>
          </p:cNvPicPr>
          <p:nvPr/>
        </p:nvPicPr>
        <p:blipFill>
          <a:blip r:embed="rId4" cstate="print"/>
          <a:stretch>
            <a:fillRect/>
          </a:stretch>
        </p:blipFill>
        <p:spPr>
          <a:xfrm>
            <a:off x="5791200" y="1752600"/>
            <a:ext cx="2600000" cy="176190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Ventilation</a:t>
            </a:r>
          </a:p>
        </p:txBody>
      </p:sp>
      <p:sp>
        <p:nvSpPr>
          <p:cNvPr id="3" name="Content Placeholder 2"/>
          <p:cNvSpPr>
            <a:spLocks noGrp="1"/>
          </p:cNvSpPr>
          <p:nvPr>
            <p:ph idx="1"/>
          </p:nvPr>
        </p:nvSpPr>
        <p:spPr/>
        <p:txBody>
          <a:bodyPr/>
          <a:lstStyle/>
          <a:p>
            <a:r>
              <a:rPr lang="en-US" sz="2800" dirty="0"/>
              <a:t>Minimum ventilation openings required</a:t>
            </a:r>
          </a:p>
          <a:p>
            <a:r>
              <a:rPr lang="en-US" sz="2800" dirty="0"/>
              <a:t>Based on:</a:t>
            </a:r>
          </a:p>
          <a:p>
            <a:pPr lvl="1"/>
            <a:r>
              <a:rPr lang="en-US" sz="2400" dirty="0"/>
              <a:t>Tornado or hurricane shelter</a:t>
            </a:r>
          </a:p>
          <a:p>
            <a:pPr lvl="1"/>
            <a:r>
              <a:rPr lang="en-US" sz="2400" dirty="0"/>
              <a:t>Residential or community</a:t>
            </a:r>
          </a:p>
          <a:p>
            <a:pPr lvl="1"/>
            <a:r>
              <a:rPr lang="en-US" sz="2400" dirty="0"/>
              <a:t>Occupant load of community shelter  greater than 50</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Potable water and sanitation facilities</a:t>
            </a:r>
          </a:p>
        </p:txBody>
      </p:sp>
      <p:sp>
        <p:nvSpPr>
          <p:cNvPr id="3" name="Content Placeholder 2"/>
          <p:cNvSpPr>
            <a:spLocks noGrp="1"/>
          </p:cNvSpPr>
          <p:nvPr>
            <p:ph idx="1"/>
          </p:nvPr>
        </p:nvSpPr>
        <p:spPr/>
        <p:txBody>
          <a:bodyPr/>
          <a:lstStyle/>
          <a:p>
            <a:r>
              <a:rPr lang="en-US" dirty="0"/>
              <a:t>Toilet facilities higher for hurricane shelters due to length of stay</a:t>
            </a:r>
          </a:p>
          <a:p>
            <a:r>
              <a:rPr lang="en-US" dirty="0"/>
              <a:t>Can use toilets within shelter if they can be converted for emergency mode</a:t>
            </a:r>
          </a:p>
          <a:p>
            <a:r>
              <a:rPr lang="en-US" dirty="0"/>
              <a:t>Toilets can be chemical toilets.</a:t>
            </a:r>
          </a:p>
          <a:p>
            <a:r>
              <a:rPr lang="en-US" dirty="0"/>
              <a:t>Hurricane shelters must have supply and storage for potable and waste water.</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features</a:t>
            </a:r>
          </a:p>
        </p:txBody>
      </p:sp>
      <p:sp>
        <p:nvSpPr>
          <p:cNvPr id="3" name="Content Placeholder 2"/>
          <p:cNvSpPr>
            <a:spLocks noGrp="1"/>
          </p:cNvSpPr>
          <p:nvPr>
            <p:ph idx="1"/>
          </p:nvPr>
        </p:nvSpPr>
        <p:spPr/>
        <p:txBody>
          <a:bodyPr/>
          <a:lstStyle/>
          <a:p>
            <a:r>
              <a:rPr lang="en-US" dirty="0"/>
              <a:t>Tornado shelters</a:t>
            </a:r>
          </a:p>
          <a:p>
            <a:pPr lvl="1"/>
            <a:r>
              <a:rPr lang="en-US" sz="2400" dirty="0"/>
              <a:t>Fire extinguishers, first aid kits</a:t>
            </a:r>
          </a:p>
          <a:p>
            <a:pPr lvl="1"/>
            <a:r>
              <a:rPr lang="en-US" sz="2400" dirty="0"/>
              <a:t>Community shelter must have emergency lighting</a:t>
            </a:r>
          </a:p>
          <a:p>
            <a:r>
              <a:rPr lang="en-US" dirty="0"/>
              <a:t>Hurricane shelters</a:t>
            </a:r>
          </a:p>
          <a:p>
            <a:pPr lvl="1"/>
            <a:r>
              <a:rPr lang="en-US" sz="2400" dirty="0"/>
              <a:t>Fire extinguishers, first aid kits, emergency lighting</a:t>
            </a:r>
          </a:p>
          <a:p>
            <a:pPr lvl="1"/>
            <a:r>
              <a:rPr lang="en-US" sz="2400" dirty="0"/>
              <a:t>Community shelters with greater than 50 occupants must have standby power and lighting</a:t>
            </a:r>
          </a:p>
          <a:p>
            <a:endParaRPr lang="en-US" dirty="0"/>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64</a:t>
            </a:fld>
            <a:endParaRPr lang="en-US" dirty="0"/>
          </a:p>
        </p:txBody>
      </p:sp>
      <p:pic>
        <p:nvPicPr>
          <p:cNvPr id="6" name="Picture 5" descr="hurricane logo"/>
          <p:cNvPicPr>
            <a:picLocks noChangeAspect="1"/>
          </p:cNvPicPr>
          <p:nvPr/>
        </p:nvPicPr>
        <p:blipFill>
          <a:blip r:embed="rId3" cstate="print"/>
          <a:stretch>
            <a:fillRect/>
          </a:stretch>
        </p:blipFill>
        <p:spPr>
          <a:xfrm>
            <a:off x="4419600" y="2971800"/>
            <a:ext cx="660400" cy="660400"/>
          </a:xfrm>
          <a:prstGeom prst="rect">
            <a:avLst/>
          </a:prstGeom>
        </p:spPr>
      </p:pic>
      <p:pic>
        <p:nvPicPr>
          <p:cNvPr id="7" name="Picture 6" descr="tornado logo"/>
          <p:cNvPicPr>
            <a:picLocks noChangeAspect="1"/>
          </p:cNvPicPr>
          <p:nvPr/>
        </p:nvPicPr>
        <p:blipFill>
          <a:blip r:embed="rId4" cstate="print"/>
          <a:stretch>
            <a:fillRect/>
          </a:stretch>
        </p:blipFill>
        <p:spPr>
          <a:xfrm>
            <a:off x="4114799" y="1533525"/>
            <a:ext cx="619125" cy="619125"/>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&amp; Accessibility</a:t>
            </a:r>
          </a:p>
        </p:txBody>
      </p:sp>
      <p:sp>
        <p:nvSpPr>
          <p:cNvPr id="3" name="Content Placeholder 2"/>
          <p:cNvSpPr>
            <a:spLocks noGrp="1"/>
          </p:cNvSpPr>
          <p:nvPr>
            <p:ph idx="1"/>
          </p:nvPr>
        </p:nvSpPr>
        <p:spPr/>
        <p:txBody>
          <a:bodyPr/>
          <a:lstStyle/>
          <a:p>
            <a:r>
              <a:rPr lang="en-US" sz="2800" dirty="0"/>
              <a:t>Community shelters must be on an accessible route</a:t>
            </a:r>
          </a:p>
          <a:p>
            <a:r>
              <a:rPr lang="en-US" sz="2800" dirty="0"/>
              <a:t>Residential shelters can be accessed by a stairway, ladder or alternating tread device</a:t>
            </a:r>
          </a:p>
          <a:p>
            <a:pPr marL="0" indent="0">
              <a:buNone/>
            </a:pPr>
            <a:endParaRPr lang="en-US" sz="2800" dirty="0"/>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Chapter 8</a:t>
            </a:r>
            <a:br>
              <a:rPr lang="en-US" dirty="0"/>
            </a:br>
            <a:r>
              <a:rPr lang="en-US" dirty="0"/>
              <a:t>Test methods for impact and pressure testing</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39E4B6-55D8-4BCE-ABA8-33FB3F24BC0F}" type="slidenum">
              <a:rPr lang="en-US" smtClean="0"/>
              <a:pPr>
                <a:defRPr/>
              </a:pPr>
              <a:t>66</a:t>
            </a:fld>
            <a:endParaRPr lang="en-US" dirty="0"/>
          </a:p>
        </p:txBody>
      </p:sp>
    </p:spTree>
    <p:extLst>
      <p:ext uri="{BB962C8B-B14F-4D97-AF65-F5344CB8AC3E}">
        <p14:creationId xmlns:p14="http://schemas.microsoft.com/office/powerpoint/2010/main" val="4086961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Testing Protocol</a:t>
            </a:r>
          </a:p>
        </p:txBody>
      </p:sp>
      <p:sp>
        <p:nvSpPr>
          <p:cNvPr id="7" name="Content Placeholder 6"/>
          <p:cNvSpPr>
            <a:spLocks noGrp="1"/>
          </p:cNvSpPr>
          <p:nvPr>
            <p:ph sz="half" idx="1"/>
          </p:nvPr>
        </p:nvSpPr>
        <p:spPr/>
        <p:txBody>
          <a:bodyPr/>
          <a:lstStyle/>
          <a:p>
            <a:r>
              <a:rPr lang="en-US" dirty="0"/>
              <a:t>Impact testing</a:t>
            </a:r>
          </a:p>
          <a:p>
            <a:r>
              <a:rPr lang="en-US" dirty="0"/>
              <a:t>Pressure testing</a:t>
            </a:r>
          </a:p>
        </p:txBody>
      </p:sp>
      <p:sp>
        <p:nvSpPr>
          <p:cNvPr id="4" name="Slide Number Placeholder 3"/>
          <p:cNvSpPr>
            <a:spLocks noGrp="1"/>
          </p:cNvSpPr>
          <p:nvPr>
            <p:ph type="sldNum" sz="quarter" idx="11"/>
          </p:nvPr>
        </p:nvSpPr>
        <p:spPr/>
        <p:txBody>
          <a:bodyPr/>
          <a:lstStyle/>
          <a:p>
            <a:pPr>
              <a:defRPr/>
            </a:pPr>
            <a:fld id="{F839E4B6-55D8-4BCE-ABA8-33FB3F24BC0F}" type="slidenum">
              <a:rPr lang="en-US" smtClean="0"/>
              <a:pPr>
                <a:defRPr/>
              </a:pPr>
              <a:t>67</a:t>
            </a:fld>
            <a:endParaRPr lang="en-US" dirty="0"/>
          </a:p>
        </p:txBody>
      </p:sp>
      <p:sp>
        <p:nvSpPr>
          <p:cNvPr id="2" name="Footer Placeholder 1"/>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pic>
        <p:nvPicPr>
          <p:cNvPr id="6" name="Content Placeholder 5" descr="diagram for door showing the impact location for testing a doo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038600" y="1384892"/>
            <a:ext cx="4572000" cy="4720548"/>
          </a:xfrm>
        </p:spPr>
      </p:pic>
    </p:spTree>
    <p:extLst>
      <p:ext uri="{BB962C8B-B14F-4D97-AF65-F5344CB8AC3E}">
        <p14:creationId xmlns:p14="http://schemas.microsoft.com/office/powerpoint/2010/main" val="32471831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9</a:t>
            </a:r>
            <a:br>
              <a:rPr lang="en-US" dirty="0"/>
            </a:br>
            <a:r>
              <a:rPr lang="en-US" dirty="0"/>
              <a:t>Referenced standards</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39E4B6-55D8-4BCE-ABA8-33FB3F24BC0F}" type="slidenum">
              <a:rPr lang="en-US" smtClean="0"/>
              <a:pPr>
                <a:defRPr/>
              </a:pPr>
              <a:t>68</a:t>
            </a:fld>
            <a:endParaRPr lang="en-US" dirty="0"/>
          </a:p>
        </p:txBody>
      </p:sp>
    </p:spTree>
    <p:extLst>
      <p:ext uri="{BB962C8B-B14F-4D97-AF65-F5344CB8AC3E}">
        <p14:creationId xmlns:p14="http://schemas.microsoft.com/office/powerpoint/2010/main" val="20100999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Referenced Standards</a:t>
            </a:r>
          </a:p>
        </p:txBody>
      </p:sp>
      <p:sp>
        <p:nvSpPr>
          <p:cNvPr id="6" name="Content Placeholder 5"/>
          <p:cNvSpPr>
            <a:spLocks noGrp="1"/>
          </p:cNvSpPr>
          <p:nvPr>
            <p:ph idx="1"/>
          </p:nvPr>
        </p:nvSpPr>
        <p:spPr/>
        <p:txBody>
          <a:bodyPr/>
          <a:lstStyle/>
          <a:p>
            <a:r>
              <a:rPr lang="en-US" dirty="0"/>
              <a:t>The full name of any standards referenced in the text, the edition and information on the promulgator are found in Chapter 6.</a:t>
            </a:r>
          </a:p>
          <a:p>
            <a:r>
              <a:rPr lang="en-US" dirty="0"/>
              <a:t>If you look up a standard, you will also see the section where that standard is referenced.</a:t>
            </a:r>
          </a:p>
        </p:txBody>
      </p:sp>
      <p:sp>
        <p:nvSpPr>
          <p:cNvPr id="4" name="Slide Number Placeholder 3"/>
          <p:cNvSpPr>
            <a:spLocks noGrp="1"/>
          </p:cNvSpPr>
          <p:nvPr>
            <p:ph type="sldNum" sz="quarter" idx="11"/>
          </p:nvPr>
        </p:nvSpPr>
        <p:spPr/>
        <p:txBody>
          <a:bodyPr/>
          <a:lstStyle/>
          <a:p>
            <a:pPr>
              <a:defRPr/>
            </a:pPr>
            <a:fld id="{F839E4B6-55D8-4BCE-ABA8-33FB3F24BC0F}" type="slidenum">
              <a:rPr lang="en-US" smtClean="0"/>
              <a:pPr>
                <a:defRPr/>
              </a:pPr>
              <a:t>69</a:t>
            </a:fld>
            <a:endParaRPr lang="en-US" dirty="0"/>
          </a:p>
        </p:txBody>
      </p:sp>
      <p:sp>
        <p:nvSpPr>
          <p:cNvPr id="2" name="Footer Placeholder 1"/>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Tree>
    <p:extLst>
      <p:ext uri="{BB962C8B-B14F-4D97-AF65-F5344CB8AC3E}">
        <p14:creationId xmlns:p14="http://schemas.microsoft.com/office/powerpoint/2010/main" val="833707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All referenced standards</a:t>
            </a:r>
            <a:br>
              <a:rPr lang="en-US" dirty="0"/>
            </a:br>
            <a:r>
              <a:rPr lang="en-US" dirty="0"/>
              <a:t>IBC Section 102.4</a:t>
            </a:r>
          </a:p>
        </p:txBody>
      </p:sp>
      <p:sp>
        <p:nvSpPr>
          <p:cNvPr id="3" name="Content Placeholder 2"/>
          <p:cNvSpPr>
            <a:spLocks noGrp="1"/>
          </p:cNvSpPr>
          <p:nvPr>
            <p:ph idx="1"/>
          </p:nvPr>
        </p:nvSpPr>
        <p:spPr/>
        <p:txBody>
          <a:bodyPr/>
          <a:lstStyle/>
          <a:p>
            <a:r>
              <a:rPr lang="en-US" dirty="0"/>
              <a:t>Considered part of the code to the extent referenced</a:t>
            </a:r>
          </a:p>
          <a:p>
            <a:r>
              <a:rPr lang="en-US" dirty="0"/>
              <a:t>Conflicts – codes rule</a:t>
            </a:r>
          </a:p>
          <a:p>
            <a:endParaRPr lang="en-US" dirty="0"/>
          </a:p>
        </p:txBody>
      </p:sp>
      <p:sp>
        <p:nvSpPr>
          <p:cNvPr id="7" name="Slide Number Placeholder 6"/>
          <p:cNvSpPr>
            <a:spLocks noGrp="1"/>
          </p:cNvSpPr>
          <p:nvPr>
            <p:ph type="sldNum" sz="quarter" idx="11"/>
          </p:nvPr>
        </p:nvSpPr>
        <p:spPr/>
        <p:txBody>
          <a:bodyPr/>
          <a:lstStyle/>
          <a:p>
            <a:pPr>
              <a:defRPr/>
            </a:pPr>
            <a:fld id="{74AEBC03-E5C4-426C-AB13-2EF13CEBDB37}" type="slidenum">
              <a:rPr lang="en-US" smtClean="0"/>
              <a:pPr>
                <a:defRPr/>
              </a:pPr>
              <a:t>7</a:t>
            </a:fld>
            <a:endParaRPr lang="en-US" dirty="0"/>
          </a:p>
        </p:txBody>
      </p:sp>
      <p:sp>
        <p:nvSpPr>
          <p:cNvPr id="8" name="Footer Placeholder 7"/>
          <p:cNvSpPr>
            <a:spLocks noGrp="1"/>
          </p:cNvSpPr>
          <p:nvPr>
            <p:ph type="ftr" sz="quarter" idx="10"/>
          </p:nvPr>
        </p:nvSpPr>
        <p:spPr/>
        <p:txBody>
          <a:bodyPr/>
          <a:lstStyle/>
          <a:p>
            <a:pPr>
              <a:defRPr/>
            </a:pPr>
            <a:r>
              <a:rPr lang="en-US"/>
              <a:t>Overview of the ICC 500: ICC/NSSA Standard for the Design and Construction of Storm Shelters</a:t>
            </a:r>
          </a:p>
        </p:txBody>
      </p:sp>
      <p:pic>
        <p:nvPicPr>
          <p:cNvPr id="4" name="Picture 3" descr="Tornado shelter sign at the outside entrance to a build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3646" y="2311400"/>
            <a:ext cx="2667000" cy="3556000"/>
          </a:xfrm>
          <a:prstGeom prst="rect">
            <a:avLst/>
          </a:prstGeom>
        </p:spPr>
      </p:pic>
    </p:spTree>
    <p:extLst>
      <p:ext uri="{BB962C8B-B14F-4D97-AF65-F5344CB8AC3E}">
        <p14:creationId xmlns:p14="http://schemas.microsoft.com/office/powerpoint/2010/main" val="35275536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sz="2200" dirty="0"/>
              <a:t>Building codes require that buildings be able to withstand a “</a:t>
            </a:r>
            <a:r>
              <a:rPr lang="en-US" sz="2200" i="1" dirty="0"/>
              <a:t>design</a:t>
            </a:r>
            <a:r>
              <a:rPr lang="en-US" sz="2200" dirty="0"/>
              <a:t>” wind event. </a:t>
            </a:r>
          </a:p>
          <a:p>
            <a:pPr lvl="1"/>
            <a:r>
              <a:rPr lang="en-US" sz="1800" dirty="0"/>
              <a:t>Most tornado-prone regions, the building code design wind event is a wind event with 90 mph winds. </a:t>
            </a:r>
          </a:p>
          <a:p>
            <a:pPr lvl="1"/>
            <a:r>
              <a:rPr lang="en-US" sz="1800" dirty="0"/>
              <a:t>Hurricane-prone areas, design wind events in the code range from 90 to 150 mph. </a:t>
            </a:r>
          </a:p>
          <a:p>
            <a:r>
              <a:rPr lang="en-US" sz="2200" dirty="0"/>
              <a:t>A tornado or extreme hurricane can cause winds much greater than those on which local code requirements are based. </a:t>
            </a:r>
          </a:p>
          <a:p>
            <a:r>
              <a:rPr lang="en-US" sz="2200" b="1" dirty="0"/>
              <a:t>Having a home built to “code” does not mean that your home can withstand wind from an extreme weather event.</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70</a:t>
            </a:fld>
            <a:endParaRPr lang="en-US" dirty="0"/>
          </a:p>
        </p:txBody>
      </p:sp>
    </p:spTree>
    <p:extLst>
      <p:ext uri="{BB962C8B-B14F-4D97-AF65-F5344CB8AC3E}">
        <p14:creationId xmlns:p14="http://schemas.microsoft.com/office/powerpoint/2010/main" val="17997993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57200" y="1524000"/>
            <a:ext cx="8229600" cy="4525963"/>
          </a:xfrm>
        </p:spPr>
        <p:txBody>
          <a:bodyPr/>
          <a:lstStyle/>
          <a:p>
            <a:r>
              <a:rPr lang="en-US" sz="2400" dirty="0"/>
              <a:t>Home or small business owners should assess their risk and determine the best type of safe room for their needs.</a:t>
            </a:r>
          </a:p>
          <a:p>
            <a:r>
              <a:rPr lang="en-US" sz="2400" dirty="0"/>
              <a:t>A safe room is the preferred method of wind protection in high-risk areas.  </a:t>
            </a:r>
          </a:p>
          <a:p>
            <a:r>
              <a:rPr lang="en-US" sz="2400" dirty="0"/>
              <a:t>IBC Section 423 does not require storm shelters in most occupancies, but does require compliance with ICC 500 if someone wants to build a shelter. </a:t>
            </a:r>
          </a:p>
          <a:p>
            <a:r>
              <a:rPr lang="en-US" sz="2400" dirty="0"/>
              <a:t>Storm shelters are required in schools and buildings housing people we need for emergency response after the storm</a:t>
            </a:r>
          </a:p>
          <a:p>
            <a:pPr>
              <a:buNone/>
            </a:pPr>
            <a:endParaRPr lang="en-US" sz="2400" dirty="0"/>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71</a:t>
            </a:fld>
            <a:endParaRPr lang="en-US" dirty="0"/>
          </a:p>
        </p:txBody>
      </p:sp>
    </p:spTree>
    <p:extLst>
      <p:ext uri="{BB962C8B-B14F-4D97-AF65-F5344CB8AC3E}">
        <p14:creationId xmlns:p14="http://schemas.microsoft.com/office/powerpoint/2010/main" val="22475133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57200" y="1524000"/>
            <a:ext cx="8229600" cy="4525963"/>
          </a:xfrm>
        </p:spPr>
        <p:txBody>
          <a:bodyPr/>
          <a:lstStyle/>
          <a:p>
            <a:r>
              <a:rPr lang="en-US" sz="2400" dirty="0"/>
              <a:t>Having a shelter can reduce injury and death.</a:t>
            </a:r>
          </a:p>
          <a:p>
            <a:r>
              <a:rPr lang="en-US" sz="2400" dirty="0"/>
              <a:t>Evacuation plans must be made known and practiced. </a:t>
            </a:r>
          </a:p>
          <a:p>
            <a:pPr>
              <a:buNone/>
            </a:pPr>
            <a:endParaRPr lang="en-US" sz="2400" dirty="0"/>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72</a:t>
            </a:fld>
            <a:endParaRPr lang="en-US" dirty="0"/>
          </a:p>
        </p:txBody>
      </p:sp>
      <p:pic>
        <p:nvPicPr>
          <p:cNvPr id="6" name="Picture 5" descr="two people looking at wind damage to their home"/>
          <p:cNvPicPr>
            <a:picLocks noChangeAspect="1"/>
          </p:cNvPicPr>
          <p:nvPr/>
        </p:nvPicPr>
        <p:blipFill>
          <a:blip r:embed="rId3" cstate="print"/>
          <a:stretch>
            <a:fillRect/>
          </a:stretch>
        </p:blipFill>
        <p:spPr>
          <a:xfrm>
            <a:off x="1524000" y="2667000"/>
            <a:ext cx="5562600" cy="3128963"/>
          </a:xfrm>
          <a:prstGeom prst="rect">
            <a:avLst/>
          </a:prstGeom>
        </p:spPr>
      </p:pic>
    </p:spTree>
    <p:extLst>
      <p:ext uri="{BB962C8B-B14F-4D97-AF65-F5344CB8AC3E}">
        <p14:creationId xmlns:p14="http://schemas.microsoft.com/office/powerpoint/2010/main" val="22475133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Is your area in tornado alley?</a:t>
            </a:r>
          </a:p>
        </p:txBody>
      </p:sp>
      <p:pic>
        <p:nvPicPr>
          <p:cNvPr id="9" name="Content Placeholder 8" descr="Map indicating average wind speeds for the United States.  The central United States, commonly referred too as Tornado Alley is shown in red with a 250 mph win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1225" y="1600200"/>
            <a:ext cx="5761550" cy="4525963"/>
          </a:xfrm>
        </p:spPr>
      </p:pic>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813A0A56-5F7C-4440-86FD-8D019F02D0C9}" type="slidenum">
              <a:rPr lang="en-US" smtClean="0"/>
              <a:pPr>
                <a:defRPr/>
              </a:pPr>
              <a:t>73</a:t>
            </a:fld>
            <a:endParaRPr lang="en-US" dirty="0"/>
          </a:p>
        </p:txBody>
      </p:sp>
    </p:spTree>
    <p:extLst>
      <p:ext uri="{BB962C8B-B14F-4D97-AF65-F5344CB8AC3E}">
        <p14:creationId xmlns:p14="http://schemas.microsoft.com/office/powerpoint/2010/main" val="19364048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Would a tornado shelter be required?</a:t>
            </a:r>
          </a:p>
        </p:txBody>
      </p:sp>
      <p:pic>
        <p:nvPicPr>
          <p:cNvPr id="6" name="Content Placeholder 5" descr="Emergency room entrance at a hospita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345849"/>
            <a:ext cx="8229600" cy="3034665"/>
          </a:xfrm>
        </p:spPr>
      </p:pic>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74</a:t>
            </a:fld>
            <a:endParaRPr lang="en-US" dirty="0"/>
          </a:p>
        </p:txBody>
      </p:sp>
    </p:spTree>
    <p:extLst>
      <p:ext uri="{BB962C8B-B14F-4D97-AF65-F5344CB8AC3E}">
        <p14:creationId xmlns:p14="http://schemas.microsoft.com/office/powerpoint/2010/main" val="13117509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Would a hurricane shelter be required?</a:t>
            </a:r>
          </a:p>
        </p:txBody>
      </p:sp>
      <p:pic>
        <p:nvPicPr>
          <p:cNvPr id="6" name="Content Placeholder 5" descr="Fire sta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72740" y="1960573"/>
            <a:ext cx="3909060" cy="3365648"/>
          </a:xfrm>
        </p:spPr>
      </p:pic>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75</a:t>
            </a:fld>
            <a:endParaRPr lang="en-US" dirty="0"/>
          </a:p>
        </p:txBody>
      </p:sp>
    </p:spTree>
    <p:extLst>
      <p:ext uri="{BB962C8B-B14F-4D97-AF65-F5344CB8AC3E}">
        <p14:creationId xmlns:p14="http://schemas.microsoft.com/office/powerpoint/2010/main" val="29036573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p:txBody>
          <a:bodyPr/>
          <a:lstStyle/>
          <a:p>
            <a:r>
              <a:rPr lang="en-US" sz="4400" dirty="0"/>
              <a:t>Your comments?</a:t>
            </a:r>
            <a:endParaRPr lang="en-US" dirty="0"/>
          </a:p>
        </p:txBody>
      </p:sp>
      <p:pic>
        <p:nvPicPr>
          <p:cNvPr id="6" name="Content Placeholder 5" descr="Cartoon of a question mark"/>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1000" y="1752600"/>
            <a:ext cx="2834640" cy="3543300"/>
          </a:xfrm>
        </p:spPr>
      </p:pic>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p>
        </p:txBody>
      </p:sp>
      <p:sp>
        <p:nvSpPr>
          <p:cNvPr id="2" name="Slide Number Placeholder 1"/>
          <p:cNvSpPr>
            <a:spLocks noGrp="1"/>
          </p:cNvSpPr>
          <p:nvPr>
            <p:ph type="sldNum" sz="quarter" idx="11"/>
          </p:nvPr>
        </p:nvSpPr>
        <p:spPr/>
        <p:txBody>
          <a:bodyPr/>
          <a:lstStyle/>
          <a:p>
            <a:pPr>
              <a:defRPr/>
            </a:pPr>
            <a:fld id="{2C543F9B-D18C-4382-B79F-E6EA160C74A3}" type="slidenum">
              <a:rPr lang="en-US" smtClean="0"/>
              <a:pPr>
                <a:defRPr/>
              </a:pPr>
              <a:t>76</a:t>
            </a:fld>
            <a:endParaRPr lang="en-US" dirty="0"/>
          </a:p>
        </p:txBody>
      </p:sp>
      <p:sp>
        <p:nvSpPr>
          <p:cNvPr id="3" name="Content Placeholder 2"/>
          <p:cNvSpPr>
            <a:spLocks noGrp="1"/>
          </p:cNvSpPr>
          <p:nvPr>
            <p:ph sz="half" idx="4294967295"/>
          </p:nvPr>
        </p:nvSpPr>
        <p:spPr>
          <a:xfrm>
            <a:off x="3581400" y="1600200"/>
            <a:ext cx="5562600" cy="4525963"/>
          </a:xfrm>
        </p:spPr>
        <p:txBody>
          <a:bodyPr/>
          <a:lstStyle/>
          <a:p>
            <a:r>
              <a:rPr lang="en-US" dirty="0"/>
              <a:t>What in this section might you be able to use in your own work?</a:t>
            </a:r>
          </a:p>
          <a:p>
            <a:r>
              <a:rPr lang="en-US" dirty="0"/>
              <a:t>What could you best share with others in as part of a collaborative effort?</a:t>
            </a:r>
          </a:p>
        </p:txBody>
      </p:sp>
    </p:spTree>
    <p:custDataLst>
      <p:tags r:id="rId1"/>
    </p:custDataLst>
    <p:extLst>
      <p:ext uri="{BB962C8B-B14F-4D97-AF65-F5344CB8AC3E}">
        <p14:creationId xmlns:p14="http://schemas.microsoft.com/office/powerpoint/2010/main" val="3805166639"/>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ChangeArrowheads="1"/>
          </p:cNvSpPr>
          <p:nvPr/>
        </p:nvSpPr>
        <p:spPr bwMode="auto">
          <a:xfrm>
            <a:off x="685800" y="877888"/>
            <a:ext cx="7848600" cy="5116512"/>
          </a:xfrm>
          <a:prstGeom prst="rect">
            <a:avLst/>
          </a:prstGeom>
          <a:noFill/>
          <a:ln w="9525">
            <a:noFill/>
            <a:miter lim="800000"/>
            <a:headEnd/>
            <a:tailEnd/>
          </a:ln>
          <a:effectLst/>
        </p:spPr>
        <p:txBody>
          <a:bodyPr anchor="ctr">
            <a:spAutoFit/>
          </a:bodyPr>
          <a:lstStyle/>
          <a:p>
            <a:pPr eaLnBrk="1" hangingPunct="1">
              <a:spcBef>
                <a:spcPct val="20000"/>
              </a:spcBef>
            </a:pPr>
            <a:r>
              <a:rPr lang="en-US" i="1"/>
              <a:t>International Code Council is a Registered Provider with The American Institute of Architects Continuing Education Systems.  Credit earned on completion of this program will be reported to CES Records for AIA members.  Certificates of Completion for non-AIA members are available on request.</a:t>
            </a:r>
            <a:br>
              <a:rPr lang="en-US" i="1"/>
            </a:br>
            <a:br>
              <a:rPr lang="en-US"/>
            </a:br>
            <a:r>
              <a:rPr lang="en-US"/>
              <a:t>This program is registered with the AIA/CES for continuing professional education.  As such, it does not include content that may be deemed or construed to be an approval or endorsement by the AIA of any material of construction or any method or manner of handling, using, distributing, or dealing in any material or product.  Questions related to specific materials, methods, and services will be addressed at the conclusion of this presentation.</a:t>
            </a:r>
            <a:br>
              <a:rPr lang="en-US"/>
            </a:br>
            <a:endParaRPr lang="en-US"/>
          </a:p>
        </p:txBody>
      </p:sp>
      <p:sp>
        <p:nvSpPr>
          <p:cNvPr id="592899" name="Text Box 3"/>
          <p:cNvSpPr txBox="1">
            <a:spLocks noChangeArrowheads="1"/>
          </p:cNvSpPr>
          <p:nvPr/>
        </p:nvSpPr>
        <p:spPr bwMode="auto">
          <a:xfrm>
            <a:off x="6918325" y="5791200"/>
            <a:ext cx="930275" cy="366713"/>
          </a:xfrm>
          <a:prstGeom prst="rect">
            <a:avLst/>
          </a:prstGeom>
          <a:noFill/>
          <a:ln w="9525">
            <a:noFill/>
            <a:miter lim="800000"/>
            <a:headEnd/>
            <a:tailEnd/>
          </a:ln>
          <a:effectLst/>
        </p:spPr>
        <p:txBody>
          <a:bodyPr>
            <a:spAutoFit/>
          </a:bodyPr>
          <a:lstStyle/>
          <a:p>
            <a:pPr eaLnBrk="1" hangingPunct="1"/>
            <a:endParaRPr lang="en-US" sz="1800"/>
          </a:p>
        </p:txBody>
      </p:sp>
      <p:sp>
        <p:nvSpPr>
          <p:cNvPr id="592900" name="AutoShape 4" descr="image001"/>
          <p:cNvSpPr>
            <a:spLocks noChangeAspect="1" noChangeArrowheads="1"/>
          </p:cNvSpPr>
          <p:nvPr/>
        </p:nvSpPr>
        <p:spPr bwMode="auto">
          <a:xfrm>
            <a:off x="127000" y="46038"/>
            <a:ext cx="1257300" cy="1266825"/>
          </a:xfrm>
          <a:prstGeom prst="rect">
            <a:avLst/>
          </a:prstGeom>
          <a:noFill/>
        </p:spPr>
        <p:txBody>
          <a:bodyPr/>
          <a:lstStyle/>
          <a:p>
            <a:endParaRPr lang="en-US"/>
          </a:p>
        </p:txBody>
      </p:sp>
      <p:pic>
        <p:nvPicPr>
          <p:cNvPr id="592901" name="Picture 5" descr="AIA Continuing Education logo"/>
          <p:cNvPicPr>
            <a:picLocks noChangeAspect="1" noChangeArrowheads="1"/>
          </p:cNvPicPr>
          <p:nvPr/>
        </p:nvPicPr>
        <p:blipFill>
          <a:blip r:embed="rId4" cstate="print"/>
          <a:srcRect/>
          <a:stretch>
            <a:fillRect/>
          </a:stretch>
        </p:blipFill>
        <p:spPr bwMode="auto">
          <a:xfrm>
            <a:off x="7467600" y="5410200"/>
            <a:ext cx="1257300" cy="1266825"/>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pPr>
              <a:defRPr/>
            </a:pPr>
            <a:fld id="{8B91B1FE-8DC9-442E-9752-95EB3ED5AAB6}" type="slidenum">
              <a:rPr lang="en-US" smtClean="0"/>
              <a:pPr>
                <a:defRPr/>
              </a:pPr>
              <a:t>77</a:t>
            </a:fld>
            <a:endParaRPr lang="en-US" dirty="0"/>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p>
        </p:txBody>
      </p:sp>
    </p:spTree>
    <p:custDataLst>
      <p:tags r:id="rId1"/>
    </p:custDataLst>
    <p:extLst>
      <p:ext uri="{BB962C8B-B14F-4D97-AF65-F5344CB8AC3E}">
        <p14:creationId xmlns:p14="http://schemas.microsoft.com/office/powerpoint/2010/main" val="25620152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Text Box 2"/>
          <p:cNvSpPr txBox="1">
            <a:spLocks noChangeArrowheads="1"/>
          </p:cNvSpPr>
          <p:nvPr/>
        </p:nvSpPr>
        <p:spPr bwMode="auto">
          <a:xfrm>
            <a:off x="381000" y="457200"/>
            <a:ext cx="8458200" cy="366713"/>
          </a:xfrm>
          <a:prstGeom prst="rect">
            <a:avLst/>
          </a:prstGeom>
          <a:noFill/>
          <a:ln w="9525">
            <a:noFill/>
            <a:miter lim="800000"/>
            <a:headEnd/>
            <a:tailEnd/>
          </a:ln>
          <a:effectLst/>
        </p:spPr>
        <p:txBody>
          <a:bodyPr>
            <a:spAutoFit/>
          </a:bodyPr>
          <a:lstStyle/>
          <a:p>
            <a:pPr algn="ctr" eaLnBrk="1" hangingPunct="1">
              <a:spcBef>
                <a:spcPct val="50000"/>
              </a:spcBef>
            </a:pPr>
            <a:endParaRPr lang="en-US" sz="1800"/>
          </a:p>
        </p:txBody>
      </p:sp>
      <p:sp>
        <p:nvSpPr>
          <p:cNvPr id="594947" name="Text Box 3"/>
          <p:cNvSpPr txBox="1">
            <a:spLocks noChangeArrowheads="1"/>
          </p:cNvSpPr>
          <p:nvPr/>
        </p:nvSpPr>
        <p:spPr bwMode="auto">
          <a:xfrm>
            <a:off x="1219200" y="609600"/>
            <a:ext cx="6477000" cy="4524315"/>
          </a:xfrm>
          <a:prstGeom prst="rect">
            <a:avLst/>
          </a:prstGeom>
          <a:noFill/>
          <a:ln w="9525">
            <a:noFill/>
            <a:miter lim="800000"/>
            <a:headEnd/>
            <a:tailEnd/>
          </a:ln>
          <a:effectLst/>
        </p:spPr>
        <p:txBody>
          <a:bodyPr>
            <a:spAutoFit/>
          </a:bodyPr>
          <a:lstStyle/>
          <a:p>
            <a:pPr algn="ctr" eaLnBrk="1" hangingPunct="1">
              <a:spcBef>
                <a:spcPct val="50000"/>
              </a:spcBef>
            </a:pPr>
            <a:r>
              <a:rPr lang="en-US" sz="3600" b="1" dirty="0"/>
              <a:t>Copyright Materials</a:t>
            </a:r>
          </a:p>
          <a:p>
            <a:pPr algn="ctr" eaLnBrk="1" hangingPunct="1">
              <a:spcBef>
                <a:spcPct val="50000"/>
              </a:spcBef>
            </a:pPr>
            <a:endParaRPr lang="en-US" sz="3600" b="1" dirty="0"/>
          </a:p>
          <a:p>
            <a:pPr algn="ctr" eaLnBrk="1" hangingPunct="1">
              <a:spcBef>
                <a:spcPct val="50000"/>
              </a:spcBef>
            </a:pPr>
            <a:r>
              <a:rPr lang="en-US" dirty="0"/>
              <a:t>This presentation is protected by US and International Copyright laws.  Reproduction, distribution, display and use of the presentation without written permission of the speaker is prohibited.</a:t>
            </a:r>
          </a:p>
          <a:p>
            <a:pPr algn="ctr" eaLnBrk="1" hangingPunct="1">
              <a:spcBef>
                <a:spcPct val="50000"/>
              </a:spcBef>
            </a:pPr>
            <a:endParaRPr lang="en-US" dirty="0"/>
          </a:p>
          <a:p>
            <a:pPr algn="ctr" eaLnBrk="1" hangingPunct="1">
              <a:spcBef>
                <a:spcPct val="50000"/>
              </a:spcBef>
            </a:pPr>
            <a:r>
              <a:rPr lang="en-US" sz="2000" dirty="0">
                <a:cs typeface="Arial" pitchFamily="34" charset="0"/>
              </a:rPr>
              <a:t>© </a:t>
            </a:r>
            <a:r>
              <a:rPr lang="en-US" sz="2000" dirty="0"/>
              <a:t>International Code Council 2015</a:t>
            </a:r>
          </a:p>
          <a:p>
            <a:pPr algn="ctr" eaLnBrk="1" hangingPunct="1">
              <a:spcBef>
                <a:spcPct val="50000"/>
              </a:spcBef>
            </a:pPr>
            <a:endParaRPr lang="en-US" sz="2000" dirty="0"/>
          </a:p>
          <a:p>
            <a:pPr algn="ctr" eaLnBrk="1" hangingPunct="1">
              <a:spcBef>
                <a:spcPct val="50000"/>
              </a:spcBef>
            </a:pPr>
            <a:endParaRPr lang="en-US" sz="2000" dirty="0"/>
          </a:p>
        </p:txBody>
      </p:sp>
      <p:sp>
        <p:nvSpPr>
          <p:cNvPr id="594948" name="Text Box 4"/>
          <p:cNvSpPr txBox="1">
            <a:spLocks noChangeArrowheads="1"/>
          </p:cNvSpPr>
          <p:nvPr/>
        </p:nvSpPr>
        <p:spPr bwMode="auto">
          <a:xfrm>
            <a:off x="4327525" y="5218113"/>
            <a:ext cx="184150" cy="366712"/>
          </a:xfrm>
          <a:prstGeom prst="rect">
            <a:avLst/>
          </a:prstGeom>
          <a:noFill/>
          <a:ln w="9525">
            <a:noFill/>
            <a:miter lim="800000"/>
            <a:headEnd/>
            <a:tailEnd/>
          </a:ln>
          <a:effectLst/>
        </p:spPr>
        <p:txBody>
          <a:bodyPr wrap="none">
            <a:spAutoFit/>
          </a:bodyPr>
          <a:lstStyle/>
          <a:p>
            <a:pPr eaLnBrk="1" hangingPunct="1"/>
            <a:endParaRPr lang="en-US" sz="1800"/>
          </a:p>
        </p:txBody>
      </p:sp>
      <p:pic>
        <p:nvPicPr>
          <p:cNvPr id="594949" name="Picture 5" descr="International Code Council Logo"/>
          <p:cNvPicPr>
            <a:picLocks noChangeAspect="1" noChangeArrowheads="1"/>
          </p:cNvPicPr>
          <p:nvPr/>
        </p:nvPicPr>
        <p:blipFill>
          <a:blip r:embed="rId4" cstate="print"/>
          <a:srcRect/>
          <a:stretch>
            <a:fillRect/>
          </a:stretch>
        </p:blipFill>
        <p:spPr bwMode="auto">
          <a:xfrm>
            <a:off x="3048000" y="5105400"/>
            <a:ext cx="3124200" cy="993775"/>
          </a:xfrm>
          <a:prstGeom prst="rect">
            <a:avLst/>
          </a:prstGeom>
          <a:noFill/>
        </p:spPr>
      </p:pic>
      <p:sp>
        <p:nvSpPr>
          <p:cNvPr id="2" name="Slide Number Placeholder 1"/>
          <p:cNvSpPr>
            <a:spLocks noGrp="1"/>
          </p:cNvSpPr>
          <p:nvPr>
            <p:ph type="sldNum" sz="quarter" idx="11"/>
          </p:nvPr>
        </p:nvSpPr>
        <p:spPr/>
        <p:txBody>
          <a:bodyPr/>
          <a:lstStyle/>
          <a:p>
            <a:pPr>
              <a:defRPr/>
            </a:pPr>
            <a:fld id="{8B91B1FE-8DC9-442E-9752-95EB3ED5AAB6}" type="slidenum">
              <a:rPr lang="en-US" smtClean="0"/>
              <a:pPr>
                <a:defRPr/>
              </a:pPr>
              <a:t>78</a:t>
            </a:fld>
            <a:endParaRPr lang="en-US" dirty="0"/>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p>
        </p:txBody>
      </p:sp>
    </p:spTree>
    <p:custDataLst>
      <p:tags r:id="rId1"/>
    </p:custDataLst>
    <p:extLst>
      <p:ext uri="{BB962C8B-B14F-4D97-AF65-F5344CB8AC3E}">
        <p14:creationId xmlns:p14="http://schemas.microsoft.com/office/powerpoint/2010/main" val="27068192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itle 6"/>
          <p:cNvSpPr>
            <a:spLocks noGrp="1"/>
          </p:cNvSpPr>
          <p:nvPr>
            <p:ph type="title"/>
          </p:nvPr>
        </p:nvSpPr>
        <p:spPr/>
        <p:txBody>
          <a:bodyPr/>
          <a:lstStyle/>
          <a:p>
            <a:r>
              <a:rPr lang="en-US"/>
              <a:t>Thank you for participating</a:t>
            </a:r>
            <a:endParaRPr lang="en-US" dirty="0"/>
          </a:p>
        </p:txBody>
      </p:sp>
      <p:sp>
        <p:nvSpPr>
          <p:cNvPr id="109570" name="Rectangle 3"/>
          <p:cNvSpPr>
            <a:spLocks noGrp="1" noChangeArrowheads="1"/>
          </p:cNvSpPr>
          <p:nvPr>
            <p:ph idx="1"/>
          </p:nvPr>
        </p:nvSpPr>
        <p:spPr/>
        <p:txBody>
          <a:bodyPr/>
          <a:lstStyle/>
          <a:p>
            <a:pPr marL="0" indent="0" algn="ctr">
              <a:buNone/>
            </a:pPr>
            <a:endParaRPr lang="en-US" dirty="0"/>
          </a:p>
          <a:p>
            <a:pPr marL="0" indent="0" algn="ctr">
              <a:buNone/>
            </a:pPr>
            <a:r>
              <a:rPr lang="en-US" dirty="0"/>
              <a:t>To schedule a seminar, contact:</a:t>
            </a:r>
          </a:p>
          <a:p>
            <a:pPr marL="0" indent="0" algn="ctr">
              <a:buNone/>
            </a:pPr>
            <a:endParaRPr lang="en-US" dirty="0"/>
          </a:p>
          <a:p>
            <a:pPr marL="0" indent="0" algn="ctr">
              <a:buNone/>
            </a:pPr>
            <a:r>
              <a:rPr lang="en-US" dirty="0"/>
              <a:t>The ICC Training &amp; Education Department</a:t>
            </a:r>
          </a:p>
          <a:p>
            <a:pPr marL="0" indent="0" algn="ctr">
              <a:buNone/>
            </a:pPr>
            <a:r>
              <a:rPr lang="en-US" dirty="0"/>
              <a:t>1-888-ICC-SAFE (422-7233) Ext. 33818</a:t>
            </a:r>
          </a:p>
          <a:p>
            <a:pPr marL="0" indent="0" algn="ctr">
              <a:buNone/>
            </a:pPr>
            <a:r>
              <a:rPr lang="en-US" dirty="0"/>
              <a:t>or</a:t>
            </a:r>
          </a:p>
          <a:p>
            <a:pPr marL="0" indent="0" algn="ctr">
              <a:buNone/>
            </a:pPr>
            <a:r>
              <a:rPr lang="en-US" dirty="0"/>
              <a:t>E-mail:   </a:t>
            </a:r>
            <a:r>
              <a:rPr lang="en-US" dirty="0">
                <a:hlinkClick r:id="rId3"/>
              </a:rPr>
              <a:t>icctraining@iccsafe.org</a:t>
            </a:r>
            <a:endParaRPr lang="en-US" dirty="0"/>
          </a:p>
          <a:p>
            <a:endParaRPr lang="en-US" dirty="0"/>
          </a:p>
        </p:txBody>
      </p:sp>
      <p:sp>
        <p:nvSpPr>
          <p:cNvPr id="2" name="Slide Number Placeholder 1"/>
          <p:cNvSpPr>
            <a:spLocks noGrp="1"/>
          </p:cNvSpPr>
          <p:nvPr>
            <p:ph type="sldNum" sz="quarter" idx="11"/>
          </p:nvPr>
        </p:nvSpPr>
        <p:spPr/>
        <p:txBody>
          <a:bodyPr/>
          <a:lstStyle/>
          <a:p>
            <a:pPr>
              <a:defRPr/>
            </a:pPr>
            <a:fld id="{74AEBC03-E5C4-426C-AB13-2EF13CEBDB37}" type="slidenum">
              <a:rPr lang="en-US" smtClean="0"/>
              <a:pPr>
                <a:defRPr/>
              </a:pPr>
              <a:t>79</a:t>
            </a:fld>
            <a:endParaRPr lang="en-US" dirty="0"/>
          </a:p>
        </p:txBody>
      </p:sp>
      <p:sp>
        <p:nvSpPr>
          <p:cNvPr id="3" name="Footer Placeholder 2"/>
          <p:cNvSpPr>
            <a:spLocks noGrp="1"/>
          </p:cNvSpPr>
          <p:nvPr>
            <p:ph type="ftr" sz="quarter" idx="10"/>
          </p:nvPr>
        </p:nvSpPr>
        <p:spPr/>
        <p:txBody>
          <a:bodyPr/>
          <a:lstStyle/>
          <a:p>
            <a:pPr>
              <a:defRPr/>
            </a:pPr>
            <a:r>
              <a:rPr lang="en-US"/>
              <a:t>Overview of the ICC 500: ICC/NSSA Standard for the Design and Construction of Storm Shelters</a:t>
            </a:r>
          </a:p>
        </p:txBody>
      </p:sp>
    </p:spTree>
    <p:extLst>
      <p:ext uri="{BB962C8B-B14F-4D97-AF65-F5344CB8AC3E}">
        <p14:creationId xmlns:p14="http://schemas.microsoft.com/office/powerpoint/2010/main" val="4105409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IBC Definitions</a:t>
            </a:r>
          </a:p>
        </p:txBody>
      </p:sp>
      <p:sp>
        <p:nvSpPr>
          <p:cNvPr id="7" name="Content Placeholder 6"/>
          <p:cNvSpPr>
            <a:spLocks noGrp="1"/>
          </p:cNvSpPr>
          <p:nvPr>
            <p:ph idx="1"/>
          </p:nvPr>
        </p:nvSpPr>
        <p:spPr/>
        <p:txBody>
          <a:bodyPr/>
          <a:lstStyle/>
          <a:p>
            <a:pPr marL="0" indent="0">
              <a:buNone/>
            </a:pPr>
            <a:r>
              <a:rPr lang="en-US" sz="2400" b="1" dirty="0"/>
              <a:t>[BS] STORM SHELTER. </a:t>
            </a:r>
            <a:r>
              <a:rPr lang="en-US" sz="2400" dirty="0"/>
              <a:t>A building, structure or portions thereof, constructed in accordance with </a:t>
            </a:r>
            <a:r>
              <a:rPr lang="en-US" sz="2400" dirty="0">
                <a:solidFill>
                  <a:srgbClr val="FF0000"/>
                </a:solidFill>
              </a:rPr>
              <a:t>ICC 500 </a:t>
            </a:r>
            <a:r>
              <a:rPr lang="en-US" sz="2400" dirty="0"/>
              <a:t>and designated for use during a severe wind storm event, such as a hurricane or tornado.</a:t>
            </a:r>
          </a:p>
          <a:p>
            <a:pPr marL="400050" lvl="1" indent="0">
              <a:buNone/>
            </a:pPr>
            <a:r>
              <a:rPr lang="en-US" b="1" dirty="0"/>
              <a:t>Community storm shelter. </a:t>
            </a:r>
            <a:r>
              <a:rPr lang="en-US" dirty="0"/>
              <a:t>A storm shelter not defined as a “Residential storm shelter.”</a:t>
            </a:r>
          </a:p>
          <a:p>
            <a:pPr marL="400050" lvl="1" indent="0">
              <a:buNone/>
            </a:pPr>
            <a:r>
              <a:rPr lang="en-US" b="1" dirty="0"/>
              <a:t>Residential storm shelter. </a:t>
            </a:r>
            <a:r>
              <a:rPr lang="en-US" dirty="0"/>
              <a:t>A storm shelter serving occupants of </a:t>
            </a:r>
            <a:r>
              <a:rPr lang="en-US" i="1" dirty="0"/>
              <a:t>dwelling units </a:t>
            </a:r>
            <a:r>
              <a:rPr lang="en-US" dirty="0"/>
              <a:t>and having an </a:t>
            </a:r>
            <a:r>
              <a:rPr lang="en-US" i="1" dirty="0"/>
              <a:t>occupant load </a:t>
            </a:r>
            <a:r>
              <a:rPr lang="en-US" dirty="0"/>
              <a:t>not exceeding 16 persons.</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74AEBC03-E5C4-426C-AB13-2EF13CEBDB37}" type="slidenum">
              <a:rPr lang="en-US" smtClean="0"/>
              <a:pPr>
                <a:defRPr/>
              </a:pPr>
              <a:t>8</a:t>
            </a:fld>
            <a:endParaRPr lang="en-US" dirty="0"/>
          </a:p>
        </p:txBody>
      </p:sp>
      <p:sp>
        <p:nvSpPr>
          <p:cNvPr id="8" name="Content Placeholder 7"/>
          <p:cNvSpPr>
            <a:spLocks noGrp="1"/>
          </p:cNvSpPr>
          <p:nvPr>
            <p:ph sz="quarter" idx="12"/>
          </p:nvPr>
        </p:nvSpPr>
        <p:spPr/>
        <p:txBody>
          <a:bodyPr/>
          <a:lstStyle/>
          <a:p>
            <a:endParaRPr lang="en-US"/>
          </a:p>
        </p:txBody>
      </p:sp>
    </p:spTree>
    <p:extLst>
      <p:ext uri="{BB962C8B-B14F-4D97-AF65-F5344CB8AC3E}">
        <p14:creationId xmlns:p14="http://schemas.microsoft.com/office/powerpoint/2010/main" val="1451413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IBC</a:t>
            </a:r>
          </a:p>
        </p:txBody>
      </p:sp>
      <p:sp>
        <p:nvSpPr>
          <p:cNvPr id="3" name="Content Placeholder 2"/>
          <p:cNvSpPr>
            <a:spLocks noGrp="1"/>
          </p:cNvSpPr>
          <p:nvPr>
            <p:ph idx="1"/>
          </p:nvPr>
        </p:nvSpPr>
        <p:spPr/>
        <p:txBody>
          <a:bodyPr/>
          <a:lstStyle/>
          <a:p>
            <a:pPr marL="0" indent="0">
              <a:buNone/>
            </a:pPr>
            <a:r>
              <a:rPr lang="en-US" sz="2000" b="1" dirty="0"/>
              <a:t>SECTION 423</a:t>
            </a:r>
          </a:p>
          <a:p>
            <a:pPr marL="0" indent="0">
              <a:buNone/>
            </a:pPr>
            <a:r>
              <a:rPr lang="en-US" sz="2000" b="1" dirty="0"/>
              <a:t>STORM SHELTERS</a:t>
            </a:r>
          </a:p>
          <a:p>
            <a:pPr marL="0" indent="0">
              <a:buNone/>
            </a:pPr>
            <a:r>
              <a:rPr lang="en-US" sz="2000" b="1" dirty="0"/>
              <a:t>2015 423.1 General. </a:t>
            </a:r>
            <a:r>
              <a:rPr lang="en-US" sz="2000" dirty="0"/>
              <a:t>In addition to other applicable requirements in this code, storm shelters shall be constructed in accordance with </a:t>
            </a:r>
            <a:r>
              <a:rPr lang="en-US" sz="2000" dirty="0">
                <a:solidFill>
                  <a:srgbClr val="FF0000"/>
                </a:solidFill>
              </a:rPr>
              <a:t>ICC 500</a:t>
            </a:r>
            <a:r>
              <a:rPr lang="en-US" sz="2000" dirty="0"/>
              <a:t>.</a:t>
            </a:r>
          </a:p>
          <a:p>
            <a:pPr marL="0" indent="0">
              <a:buNone/>
            </a:pPr>
            <a:endParaRPr lang="en-US" sz="2000" dirty="0"/>
          </a:p>
          <a:p>
            <a:pPr marL="0" indent="0">
              <a:buNone/>
            </a:pPr>
            <a:r>
              <a:rPr lang="en-US" sz="2000" b="1" dirty="0"/>
              <a:t>2018</a:t>
            </a:r>
            <a:r>
              <a:rPr lang="en-US" sz="2000" dirty="0"/>
              <a:t> </a:t>
            </a:r>
            <a:r>
              <a:rPr lang="en-US" sz="2000" b="1" dirty="0"/>
              <a:t>423.2 Construction. </a:t>
            </a:r>
            <a:r>
              <a:rPr lang="en-US" sz="2000" dirty="0"/>
              <a:t>In addition to other applicable requirements in this code, storm shelters shall be constructed in accordance with ICC 500. </a:t>
            </a:r>
            <a:r>
              <a:rPr lang="en-US" sz="2000" u="sng" dirty="0"/>
              <a:t>Buildings or structures that are also designated as emergency shelters shall also comply with Table 1604.5 as Risk Category IV structures.</a:t>
            </a:r>
          </a:p>
        </p:txBody>
      </p:sp>
      <p:sp>
        <p:nvSpPr>
          <p:cNvPr id="4" name="Footer Placeholder 3"/>
          <p:cNvSpPr>
            <a:spLocks noGrp="1"/>
          </p:cNvSpPr>
          <p:nvPr>
            <p:ph type="ftr" sz="quarter" idx="10"/>
          </p:nvPr>
        </p:nvSpPr>
        <p:spPr/>
        <p:txBody>
          <a:bodyPr/>
          <a:lstStyle/>
          <a:p>
            <a:pPr>
              <a:defRPr/>
            </a:pPr>
            <a:r>
              <a:rPr lang="en-US"/>
              <a:t>Overview of the ICC 500: ICC/NSSA Standard for the Design and Construction of Storm Shelters</a:t>
            </a:r>
            <a:endParaRPr lang="en-US" dirty="0"/>
          </a:p>
        </p:txBody>
      </p:sp>
      <p:sp>
        <p:nvSpPr>
          <p:cNvPr id="5" name="Slide Number Placeholder 4"/>
          <p:cNvSpPr>
            <a:spLocks noGrp="1"/>
          </p:cNvSpPr>
          <p:nvPr>
            <p:ph type="sldNum" sz="quarter" idx="11"/>
          </p:nvPr>
        </p:nvSpPr>
        <p:spPr/>
        <p:txBody>
          <a:bodyPr/>
          <a:lstStyle/>
          <a:p>
            <a:pPr>
              <a:defRPr/>
            </a:pPr>
            <a:fld id="{2C543F9B-D18C-4382-B79F-E6EA160C74A3}" type="slidenum">
              <a:rPr lang="en-US" smtClean="0"/>
              <a:pPr>
                <a:defRPr/>
              </a:pPr>
              <a:t>9</a:t>
            </a:fld>
            <a:endParaRPr lang="en-US" dirty="0"/>
          </a:p>
        </p:txBody>
      </p:sp>
      <p:sp>
        <p:nvSpPr>
          <p:cNvPr id="6" name="Content Placeholder 5"/>
          <p:cNvSpPr>
            <a:spLocks noGrp="1"/>
          </p:cNvSpPr>
          <p:nvPr>
            <p:ph sz="quarter" idx="12"/>
          </p:nvPr>
        </p:nvSpPr>
        <p:spPr/>
        <p:txBody>
          <a:bodyPr/>
          <a:lstStyle/>
          <a:p>
            <a:endParaRPr lang="en-US"/>
          </a:p>
        </p:txBody>
      </p:sp>
    </p:spTree>
    <p:extLst>
      <p:ext uri="{BB962C8B-B14F-4D97-AF65-F5344CB8AC3E}">
        <p14:creationId xmlns:p14="http://schemas.microsoft.com/office/powerpoint/2010/main" val="20960603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ighter 2012 template">
  <a:themeElements>
    <a:clrScheme name="ICC trial">
      <a:dk1>
        <a:srgbClr val="000000"/>
      </a:dk1>
      <a:lt1>
        <a:srgbClr val="FFFFFF"/>
      </a:lt1>
      <a:dk2>
        <a:srgbClr val="000000"/>
      </a:dk2>
      <a:lt2>
        <a:srgbClr val="035842"/>
      </a:lt2>
      <a:accent1>
        <a:srgbClr val="A1DA8B"/>
      </a:accent1>
      <a:accent2>
        <a:srgbClr val="00877C"/>
      </a:accent2>
      <a:accent3>
        <a:srgbClr val="FFFFFF"/>
      </a:accent3>
      <a:accent4>
        <a:srgbClr val="000000"/>
      </a:accent4>
      <a:accent5>
        <a:srgbClr val="CDEAC4"/>
      </a:accent5>
      <a:accent6>
        <a:srgbClr val="007A70"/>
      </a:accent6>
      <a:hlink>
        <a:srgbClr val="0070C0"/>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ighter 2012 template">
  <a:themeElements>
    <a:clrScheme name="ICC trial">
      <a:dk1>
        <a:srgbClr val="000000"/>
      </a:dk1>
      <a:lt1>
        <a:srgbClr val="FFFFFF"/>
      </a:lt1>
      <a:dk2>
        <a:srgbClr val="000000"/>
      </a:dk2>
      <a:lt2>
        <a:srgbClr val="035842"/>
      </a:lt2>
      <a:accent1>
        <a:srgbClr val="A1DA8B"/>
      </a:accent1>
      <a:accent2>
        <a:srgbClr val="00877C"/>
      </a:accent2>
      <a:accent3>
        <a:srgbClr val="FFFFFF"/>
      </a:accent3>
      <a:accent4>
        <a:srgbClr val="000000"/>
      </a:accent4>
      <a:accent5>
        <a:srgbClr val="CDEAC4"/>
      </a:accent5>
      <a:accent6>
        <a:srgbClr val="007A70"/>
      </a:accent6>
      <a:hlink>
        <a:srgbClr val="0070C0"/>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4900</TotalTime>
  <Words>6143</Words>
  <Application>Microsoft Office PowerPoint</Application>
  <PresentationFormat>On-screen Show (4:3)</PresentationFormat>
  <Paragraphs>908</Paragraphs>
  <Slides>79</Slides>
  <Notes>79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79</vt:i4>
      </vt:variant>
    </vt:vector>
  </HeadingPairs>
  <TitlesOfParts>
    <vt:vector size="85" baseType="lpstr">
      <vt:lpstr>Arial</vt:lpstr>
      <vt:lpstr>Calibri</vt:lpstr>
      <vt:lpstr>Times New Roman</vt:lpstr>
      <vt:lpstr>Wingdings</vt:lpstr>
      <vt:lpstr>Lighter 2012 template</vt:lpstr>
      <vt:lpstr>Brighter 2012 template</vt:lpstr>
      <vt:lpstr>Overview of the ICC 500 ICC/NSSA Standard for the Design and Construction of Storm Shelters </vt:lpstr>
      <vt:lpstr>Course description</vt:lpstr>
      <vt:lpstr>Goal</vt:lpstr>
      <vt:lpstr>Objectives </vt:lpstr>
      <vt:lpstr>Presentation organization</vt:lpstr>
      <vt:lpstr>Scoping</vt:lpstr>
      <vt:lpstr>All referenced standards IBC Section 102.4</vt:lpstr>
      <vt:lpstr>IBC Definitions</vt:lpstr>
      <vt:lpstr>IBC</vt:lpstr>
      <vt:lpstr>IBC</vt:lpstr>
      <vt:lpstr>IBC</vt:lpstr>
      <vt:lpstr>IBC</vt:lpstr>
      <vt:lpstr>IBC </vt:lpstr>
      <vt:lpstr>IBC</vt:lpstr>
      <vt:lpstr>2018 IBC</vt:lpstr>
      <vt:lpstr>2018 IBC</vt:lpstr>
      <vt:lpstr>IRC</vt:lpstr>
      <vt:lpstr>2014 ICC 500</vt:lpstr>
      <vt:lpstr>Application</vt:lpstr>
      <vt:lpstr>History/Development</vt:lpstr>
      <vt:lpstr>Types of storms</vt:lpstr>
      <vt:lpstr>Hurricanes</vt:lpstr>
      <vt:lpstr>The Saffir-Simpson Hurricane Wind Scale </vt:lpstr>
      <vt:lpstr>Hurricane facts</vt:lpstr>
      <vt:lpstr>Tornadoes</vt:lpstr>
      <vt:lpstr> The Fujita Scale </vt:lpstr>
      <vt:lpstr>Tornado facts</vt:lpstr>
      <vt:lpstr> Types of shelters </vt:lpstr>
      <vt:lpstr>Types of shelters</vt:lpstr>
      <vt:lpstr>Types of shelters</vt:lpstr>
      <vt:lpstr>PowerPoint Presentation</vt:lpstr>
      <vt:lpstr>Application and Administration</vt:lpstr>
      <vt:lpstr>Scope, applicability and provisions for compliance</vt:lpstr>
      <vt:lpstr>Occupancy Section 104</vt:lpstr>
      <vt:lpstr>Inspections, foundations, design loads</vt:lpstr>
      <vt:lpstr>Chapter 2 Definitions</vt:lpstr>
      <vt:lpstr>Definitions</vt:lpstr>
      <vt:lpstr>Definitions</vt:lpstr>
      <vt:lpstr>Definitions</vt:lpstr>
      <vt:lpstr>Definitions</vt:lpstr>
      <vt:lpstr>Definitions</vt:lpstr>
      <vt:lpstr>Chapter 3 –  Structural Design Criteria Chapter 6 - Fire Safety</vt:lpstr>
      <vt:lpstr>Application</vt:lpstr>
      <vt:lpstr>Application</vt:lpstr>
      <vt:lpstr>Structural Features</vt:lpstr>
      <vt:lpstr>Water loads </vt:lpstr>
      <vt:lpstr>Wind loads</vt:lpstr>
      <vt:lpstr>Wind loads</vt:lpstr>
      <vt:lpstr>Debris</vt:lpstr>
      <vt:lpstr> Other structural issues </vt:lpstr>
      <vt:lpstr> Other structural issues </vt:lpstr>
      <vt:lpstr>Chapter 4 Siting</vt:lpstr>
      <vt:lpstr>Travel distance</vt:lpstr>
      <vt:lpstr>Flood provisions</vt:lpstr>
      <vt:lpstr>Safety provisions</vt:lpstr>
      <vt:lpstr>Chapter 5 - Occupancy, Means of Egress and Accessibility Chapter 7 - Shelter essential features and accessories</vt:lpstr>
      <vt:lpstr>Application</vt:lpstr>
      <vt:lpstr> Essential Features </vt:lpstr>
      <vt:lpstr>Occupant Density</vt:lpstr>
      <vt:lpstr>Occupant Density</vt:lpstr>
      <vt:lpstr>Number of doorways &amp; Emergency Escape</vt:lpstr>
      <vt:lpstr>Ventilation</vt:lpstr>
      <vt:lpstr>Potable water and sanitation facilities</vt:lpstr>
      <vt:lpstr>Emergency features</vt:lpstr>
      <vt:lpstr>Location &amp; Accessibility</vt:lpstr>
      <vt:lpstr>Chapter 8 Test methods for impact and pressure testing</vt:lpstr>
      <vt:lpstr>Testing Protocol</vt:lpstr>
      <vt:lpstr>Chapter 9 Referenced standards</vt:lpstr>
      <vt:lpstr>Referenced Standards</vt:lpstr>
      <vt:lpstr>Summary</vt:lpstr>
      <vt:lpstr>Summary</vt:lpstr>
      <vt:lpstr>Summary</vt:lpstr>
      <vt:lpstr>Is your area in tornado alley?</vt:lpstr>
      <vt:lpstr>Would a tornado shelter be required?</vt:lpstr>
      <vt:lpstr>Would a hurricane shelter be required?</vt:lpstr>
      <vt:lpstr>Your comments?</vt:lpstr>
      <vt:lpstr>PowerPoint Presentation</vt:lpstr>
      <vt:lpstr>PowerPoint Presentation</vt:lpstr>
      <vt:lpstr>Thank you for participating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Denise Friant</dc:creator>
  <cp:lastModifiedBy>Lewis Kraus</cp:lastModifiedBy>
  <cp:revision>207</cp:revision>
  <cp:lastPrinted>2018-09-28T22:15:17Z</cp:lastPrinted>
  <dcterms:created xsi:type="dcterms:W3CDTF">2011-03-10T19:59:15Z</dcterms:created>
  <dcterms:modified xsi:type="dcterms:W3CDTF">2019-04-25T20:18:51Z</dcterms:modified>
</cp:coreProperties>
</file>